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 id="2147483739" r:id="rId5"/>
  </p:sldMasterIdLst>
  <p:notesMasterIdLst>
    <p:notesMasterId r:id="rId55"/>
  </p:notesMasterIdLst>
  <p:sldIdLst>
    <p:sldId id="256" r:id="rId6"/>
    <p:sldId id="257" r:id="rId7"/>
    <p:sldId id="258" r:id="rId8"/>
    <p:sldId id="271" r:id="rId9"/>
    <p:sldId id="259" r:id="rId10"/>
    <p:sldId id="272" r:id="rId11"/>
    <p:sldId id="273" r:id="rId12"/>
    <p:sldId id="274" r:id="rId13"/>
    <p:sldId id="275" r:id="rId14"/>
    <p:sldId id="265" r:id="rId15"/>
    <p:sldId id="276" r:id="rId16"/>
    <p:sldId id="306" r:id="rId17"/>
    <p:sldId id="307" r:id="rId18"/>
    <p:sldId id="308" r:id="rId19"/>
    <p:sldId id="309" r:id="rId20"/>
    <p:sldId id="310" r:id="rId21"/>
    <p:sldId id="305" r:id="rId22"/>
    <p:sldId id="267" r:id="rId23"/>
    <p:sldId id="277" r:id="rId24"/>
    <p:sldId id="278" r:id="rId25"/>
    <p:sldId id="280" r:id="rId26"/>
    <p:sldId id="281" r:id="rId27"/>
    <p:sldId id="282" r:id="rId28"/>
    <p:sldId id="283" r:id="rId29"/>
    <p:sldId id="284" r:id="rId30"/>
    <p:sldId id="287" r:id="rId31"/>
    <p:sldId id="290" r:id="rId32"/>
    <p:sldId id="295" r:id="rId33"/>
    <p:sldId id="296" r:id="rId34"/>
    <p:sldId id="297" r:id="rId35"/>
    <p:sldId id="298" r:id="rId36"/>
    <p:sldId id="299" r:id="rId37"/>
    <p:sldId id="300" r:id="rId38"/>
    <p:sldId id="301" r:id="rId39"/>
    <p:sldId id="302" r:id="rId40"/>
    <p:sldId id="303" r:id="rId41"/>
    <p:sldId id="304" r:id="rId42"/>
    <p:sldId id="286" r:id="rId43"/>
    <p:sldId id="293" r:id="rId44"/>
    <p:sldId id="289" r:id="rId45"/>
    <p:sldId id="285" r:id="rId46"/>
    <p:sldId id="294" r:id="rId47"/>
    <p:sldId id="291" r:id="rId48"/>
    <p:sldId id="292" r:id="rId49"/>
    <p:sldId id="288" r:id="rId50"/>
    <p:sldId id="269" r:id="rId51"/>
    <p:sldId id="311" r:id="rId52"/>
    <p:sldId id="312" r:id="rId53"/>
    <p:sldId id="264" r:id="rId5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8F"/>
    <a:srgbClr val="004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54B96-C789-481D-B053-8EA46695E990}" v="520" dt="2023-12-26T17:27:11.481"/>
    <p1510:client id="{6645004E-73CB-5349-2A25-A5CFDB2C7AC8}" v="22" dt="2023-12-27T05:34:32.917"/>
    <p1510:client id="{8032FE63-7C67-AF04-3DEC-62D9B54AC31F}" v="1370" dt="2023-12-26T15:20:01.418"/>
    <p1510:client id="{83ECD7D1-FC28-4F74-9849-E28B0DD6F092}" v="69" dt="2023-12-26T08:43:21.175"/>
    <p1510:client id="{A1AAE130-E00C-56BC-ED80-8729CE4EE2EE}" v="1689" dt="2023-12-26T15:19:43.208"/>
    <p1510:client id="{A2A6A880-F467-9595-CFD4-AB02FC14BE29}" v="27" dt="2023-12-26T15:25:11.583"/>
    <p1510:client id="{FA598543-07E8-8555-504D-26C780C19A60}" v="930" dt="2023-12-26T09:14:08.813"/>
    <p1510:client id="{FEF0952F-AAFA-C57B-FAF0-DE9C2A6CA3FB}" v="47" dt="2023-12-26T15:11:06.700"/>
    <p1510:client id="{FF54E2AA-8E40-2906-2618-89A76E39DB9E}" v="147" dt="2023-12-26T15:31:33.298"/>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6F0E0028-156F-441E-ABB5-C21B1FAD5178}" type="datetimeFigureOut">
              <a:t>27/12/2023</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E87B020B-30A4-4E1E-A5A0-74C6CD39E2C9}" type="slidenum">
              <a:t>‹#›</a:t>
            </a:fld>
            <a:endParaRPr lang="en-US"/>
          </a:p>
        </p:txBody>
      </p:sp>
    </p:spTree>
    <p:extLst>
      <p:ext uri="{BB962C8B-B14F-4D97-AF65-F5344CB8AC3E}">
        <p14:creationId xmlns:p14="http://schemas.microsoft.com/office/powerpoint/2010/main" val="39390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In this study, we use 3 datasets, the first is the Human faces dataset, which is a diverse dataset of 2204 photos with 3350 faces.</a:t>
            </a:r>
          </a:p>
          <a:p>
            <a:r>
              <a:rPr lang="vi-VN">
                <a:latin typeface="Arial"/>
                <a:ea typeface="Calibri"/>
                <a:cs typeface="Arial"/>
              </a:rPr>
              <a:t> </a:t>
            </a:r>
            <a:endParaRPr lang="en-US">
              <a:latin typeface="Calibri"/>
              <a:ea typeface="Calibri"/>
              <a:cs typeface="Calibri"/>
            </a:endParaRPr>
          </a:p>
        </p:txBody>
      </p:sp>
      <p:sp>
        <p:nvSpPr>
          <p:cNvPr id="4" name="Chỗ dành sẵn cho Số hiệu Bản chiếu 3"/>
          <p:cNvSpPr>
            <a:spLocks noGrp="1"/>
          </p:cNvSpPr>
          <p:nvPr>
            <p:ph type="sldNum" sz="quarter" idx="5"/>
          </p:nvPr>
        </p:nvSpPr>
        <p:spPr/>
        <p:txBody>
          <a:bodyPr/>
          <a:lstStyle/>
          <a:p>
            <a:fld id="{E87B020B-30A4-4E1E-A5A0-74C6CD39E2C9}" type="slidenum">
              <a:rPr lang="vi-VN"/>
              <a:t>7</a:t>
            </a:fld>
            <a:endParaRPr lang="vi-VN"/>
          </a:p>
        </p:txBody>
      </p:sp>
    </p:spTree>
    <p:extLst>
      <p:ext uri="{BB962C8B-B14F-4D97-AF65-F5344CB8AC3E}">
        <p14:creationId xmlns:p14="http://schemas.microsoft.com/office/powerpoint/2010/main" val="39984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changes to the Hue, Saturation, and Value of the images</a:t>
            </a:r>
          </a:p>
        </p:txBody>
      </p:sp>
      <p:sp>
        <p:nvSpPr>
          <p:cNvPr id="4" name="Slide Number Placeholder 3"/>
          <p:cNvSpPr>
            <a:spLocks noGrp="1"/>
          </p:cNvSpPr>
          <p:nvPr>
            <p:ph type="sldNum" sz="quarter" idx="5"/>
          </p:nvPr>
        </p:nvSpPr>
        <p:spPr/>
        <p:txBody>
          <a:bodyPr/>
          <a:lstStyle/>
          <a:p>
            <a:fld id="{E87B020B-30A4-4E1E-A5A0-74C6CD39E2C9}" type="slidenum">
              <a:rPr lang="en-US"/>
              <a:t>33</a:t>
            </a:fld>
            <a:endParaRPr lang="en-US"/>
          </a:p>
        </p:txBody>
      </p:sp>
    </p:spTree>
    <p:extLst>
      <p:ext uri="{BB962C8B-B14F-4D97-AF65-F5344CB8AC3E}">
        <p14:creationId xmlns:p14="http://schemas.microsoft.com/office/powerpoint/2010/main" val="1031375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YOLOv5 applies several sophisticated training strategies to enhance the model’s performance. They include:</a:t>
            </a:r>
            <a:br>
              <a:rPr lang="en-US" dirty="0">
                <a:cs typeface="+mn-lt"/>
              </a:rPr>
            </a:br>
            <a:r>
              <a:rPr lang="en-US" dirty="0"/>
              <a:t>• Multiscale Training: The input images are randomly rescaled within a range of 0.5 to 1.5 times their original size during the training process.</a:t>
            </a:r>
            <a:br>
              <a:rPr lang="en-US" dirty="0">
                <a:cs typeface="+mn-lt"/>
              </a:rPr>
            </a:br>
            <a:r>
              <a:rPr lang="en-US" dirty="0"/>
              <a:t>• </a:t>
            </a:r>
            <a:r>
              <a:rPr lang="en-US" dirty="0" err="1"/>
              <a:t>AutoAnchor</a:t>
            </a:r>
            <a:r>
              <a:rPr lang="en-US" dirty="0"/>
              <a:t>: This strategy optimizes the prior anchor boxes to match the statistical characteristics of the ground truth boxes in your custom data.</a:t>
            </a:r>
            <a:br>
              <a:rPr lang="en-US" dirty="0">
                <a:cs typeface="+mn-lt"/>
              </a:rPr>
            </a:br>
            <a:r>
              <a:rPr lang="en-US" dirty="0"/>
              <a:t>• Warmup and Cosine LR Scheduler: A method to adjust the learning rate to enhance model performance.</a:t>
            </a:r>
            <a:br>
              <a:rPr lang="en-US" dirty="0">
                <a:cs typeface="+mn-lt"/>
              </a:rPr>
            </a:br>
            <a:r>
              <a:rPr lang="en-US" dirty="0"/>
              <a:t>• Exponential Moving Average (EMA): A strategy that uses the average of parameters over past steps to stabilize the training process and reduce generalization error.</a:t>
            </a:r>
            <a:br>
              <a:rPr lang="en-US" dirty="0">
                <a:cs typeface="+mn-lt"/>
              </a:rPr>
            </a:br>
            <a:r>
              <a:rPr lang="en-US" dirty="0"/>
              <a:t>• Mixed Precision Training: A method to perform operations in half-precision format, reducing memory usage and enhancing computational speed.</a:t>
            </a:r>
            <a:br>
              <a:rPr lang="en-US" dirty="0">
                <a:cs typeface="+mn-lt"/>
              </a:rPr>
            </a:br>
            <a:endParaRPr lang="en-US" dirty="0">
              <a:cs typeface="Calibri"/>
            </a:endParaRPr>
          </a:p>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E87B020B-30A4-4E1E-A5A0-74C6CD39E2C9}" type="slidenum">
              <a:rPr lang="en-US"/>
              <a:t>36</a:t>
            </a:fld>
            <a:endParaRPr lang="en-US"/>
          </a:p>
        </p:txBody>
      </p:sp>
    </p:spTree>
    <p:extLst>
      <p:ext uri="{BB962C8B-B14F-4D97-AF65-F5344CB8AC3E}">
        <p14:creationId xmlns:p14="http://schemas.microsoft.com/office/powerpoint/2010/main" val="229143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Choosing </a:t>
            </a:r>
            <a:r>
              <a:rPr lang="en-US" err="1"/>
              <a:t>IoU</a:t>
            </a:r>
            <a:r>
              <a:rPr lang="en-US"/>
              <a:t>=0.5, Confidence Threshold=0.001, after training 100 epochs, we have the performance of YOLOv5 in Face Detection task showed in the below table:</a:t>
            </a:r>
          </a:p>
          <a:p>
            <a:endParaRPr lang="en-US"/>
          </a:p>
          <a:p>
            <a:r>
              <a:rPr lang="en-US"/>
              <a:t>With excellent precision, recall, and </a:t>
            </a:r>
            <a:r>
              <a:rPr lang="en-US" err="1"/>
              <a:t>mAP</a:t>
            </a:r>
            <a:r>
              <a:rPr lang="en-US"/>
              <a:t> scores, the model appears to perform well on both the training and validation sets. The fact that the training and validation sets performed similarly shows that the model did not overfit to the training data. The mAP50 and mAP50-95 scores show that the model is stable across different confidence threshold and </a:t>
            </a:r>
            <a:r>
              <a:rPr lang="en-US" err="1"/>
              <a:t>IoU</a:t>
            </a:r>
            <a:r>
              <a:rPr lang="en-US"/>
              <a:t> ranges.</a:t>
            </a:r>
          </a:p>
        </p:txBody>
      </p:sp>
      <p:sp>
        <p:nvSpPr>
          <p:cNvPr id="4" name="Slide Number Placeholder 3"/>
          <p:cNvSpPr>
            <a:spLocks noGrp="1"/>
          </p:cNvSpPr>
          <p:nvPr>
            <p:ph type="sldNum" sz="quarter" idx="5"/>
          </p:nvPr>
        </p:nvSpPr>
        <p:spPr/>
        <p:txBody>
          <a:bodyPr/>
          <a:lstStyle/>
          <a:p>
            <a:fld id="{E87B020B-30A4-4E1E-A5A0-74C6CD39E2C9}" type="slidenum">
              <a:rPr lang="en-US"/>
              <a:t>39</a:t>
            </a:fld>
            <a:endParaRPr lang="en-US"/>
          </a:p>
        </p:txBody>
      </p:sp>
    </p:spTree>
    <p:extLst>
      <p:ext uri="{BB962C8B-B14F-4D97-AF65-F5344CB8AC3E}">
        <p14:creationId xmlns:p14="http://schemas.microsoft.com/office/powerpoint/2010/main" val="3902226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For </a:t>
            </a:r>
            <a:r>
              <a:rPr lang="vi-VN" err="1">
                <a:latin typeface="Arial"/>
                <a:cs typeface="Arial"/>
              </a:rPr>
              <a:t>Age</a:t>
            </a:r>
            <a:r>
              <a:rPr lang="vi-VN">
                <a:latin typeface="Arial"/>
                <a:cs typeface="Arial"/>
              </a:rPr>
              <a:t> </a:t>
            </a:r>
            <a:r>
              <a:rPr lang="vi-VN" err="1">
                <a:latin typeface="Arial"/>
                <a:cs typeface="Arial"/>
              </a:rPr>
              <a:t>Gender</a:t>
            </a:r>
            <a:r>
              <a:rPr lang="vi-VN">
                <a:latin typeface="Arial"/>
                <a:cs typeface="Arial"/>
              </a:rPr>
              <a:t> </a:t>
            </a:r>
            <a:r>
              <a:rPr lang="vi-VN" err="1">
                <a:latin typeface="Arial"/>
                <a:cs typeface="Arial"/>
              </a:rPr>
              <a:t>Recognition</a:t>
            </a:r>
            <a:r>
              <a:rPr lang="vi-VN">
                <a:latin typeface="Arial"/>
                <a:cs typeface="Arial"/>
              </a:rPr>
              <a:t> </a:t>
            </a:r>
            <a:r>
              <a:rPr lang="vi-VN" err="1">
                <a:latin typeface="Arial"/>
                <a:cs typeface="Arial"/>
              </a:rPr>
              <a:t>task</a:t>
            </a:r>
            <a:r>
              <a:rPr lang="vi-VN">
                <a:latin typeface="Arial"/>
                <a:cs typeface="Arial"/>
              </a:rPr>
              <a:t> </a:t>
            </a:r>
            <a:r>
              <a:rPr lang="vi-VN" err="1">
                <a:latin typeface="Arial"/>
                <a:cs typeface="Arial"/>
              </a:rPr>
              <a:t>we</a:t>
            </a:r>
            <a:r>
              <a:rPr lang="vi-VN">
                <a:latin typeface="Arial"/>
                <a:cs typeface="Arial"/>
              </a:rPr>
              <a:t> </a:t>
            </a:r>
            <a:r>
              <a:rPr lang="vi-VN" err="1">
                <a:latin typeface="Arial"/>
                <a:cs typeface="Arial"/>
              </a:rPr>
              <a:t>use</a:t>
            </a:r>
            <a:r>
              <a:rPr lang="vi-VN">
                <a:latin typeface="Arial"/>
                <a:cs typeface="Arial"/>
              </a:rPr>
              <a:t> </a:t>
            </a:r>
            <a:r>
              <a:rPr lang="vi-VN" err="1">
                <a:latin typeface="Arial"/>
                <a:cs typeface="Arial"/>
              </a:rPr>
              <a:t>training</a:t>
            </a:r>
            <a:r>
              <a:rPr lang="vi-VN">
                <a:latin typeface="Arial"/>
                <a:cs typeface="Arial"/>
              </a:rPr>
              <a:t> </a:t>
            </a:r>
            <a:r>
              <a:rPr lang="vi-VN" err="1">
                <a:latin typeface="Arial"/>
                <a:cs typeface="Arial"/>
              </a:rPr>
              <a:t>configuration</a:t>
            </a:r>
            <a:r>
              <a:rPr lang="vi-VN">
                <a:latin typeface="Arial"/>
                <a:cs typeface="Arial"/>
              </a:rPr>
              <a:t> </a:t>
            </a:r>
            <a:r>
              <a:rPr lang="vi-VN" err="1">
                <a:latin typeface="Arial"/>
                <a:cs typeface="Arial"/>
              </a:rPr>
              <a:t>as</a:t>
            </a:r>
            <a:r>
              <a:rPr lang="vi-VN">
                <a:latin typeface="Arial"/>
                <a:cs typeface="Arial"/>
              </a:rPr>
              <a:t> follow:</a:t>
            </a:r>
            <a:endParaRPr lang="en-US">
              <a:latin typeface="Calibri"/>
              <a:cs typeface="Calibri"/>
            </a:endParaRPr>
          </a:p>
          <a:p>
            <a:endParaRPr lang="en-US">
              <a:latin typeface="Calibri"/>
              <a:cs typeface="Calibri"/>
            </a:endParaRPr>
          </a:p>
          <a:p>
            <a:endParaRPr lang="en-US">
              <a:latin typeface="Calibri"/>
              <a:cs typeface="Calibri"/>
            </a:endParaRPr>
          </a:p>
          <a:p>
            <a:r>
              <a:rPr lang="en-US">
                <a:latin typeface="Calibri"/>
                <a:cs typeface="Calibri"/>
              </a:rPr>
              <a:t>Based on the findings presented in the aforementioned table, we have concluded that ResNet-34 is the optimal model, striking a favorable balance between validation losses in both Age Prediction and Gender Prediction tasks.</a:t>
            </a:r>
          </a:p>
        </p:txBody>
      </p:sp>
      <p:sp>
        <p:nvSpPr>
          <p:cNvPr id="4" name="Slide Number Placeholder 3"/>
          <p:cNvSpPr>
            <a:spLocks noGrp="1"/>
          </p:cNvSpPr>
          <p:nvPr>
            <p:ph type="sldNum" sz="quarter" idx="5"/>
          </p:nvPr>
        </p:nvSpPr>
        <p:spPr/>
        <p:txBody>
          <a:bodyPr/>
          <a:lstStyle/>
          <a:p>
            <a:fld id="{E87B020B-30A4-4E1E-A5A0-74C6CD39E2C9}" type="slidenum">
              <a:rPr lang="en-US"/>
              <a:t>41</a:t>
            </a:fld>
            <a:endParaRPr lang="en-US"/>
          </a:p>
        </p:txBody>
      </p:sp>
    </p:spTree>
    <p:extLst>
      <p:ext uri="{BB962C8B-B14F-4D97-AF65-F5344CB8AC3E}">
        <p14:creationId xmlns:p14="http://schemas.microsoft.com/office/powerpoint/2010/main" val="35581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this problem, we setup the training configuration as follow:</a:t>
            </a:r>
          </a:p>
          <a:p>
            <a:endParaRPr lang="en-US"/>
          </a:p>
          <a:p>
            <a:r>
              <a:rPr lang="en-US"/>
              <a:t>From the table above, the model ResNet-18 has the best performance. Then we can use it to predict the Facial Emote Recognition.</a:t>
            </a:r>
            <a:endParaRPr lang="en-US">
              <a:cs typeface="Calibri" panose="020F0502020204030204"/>
            </a:endParaRPr>
          </a:p>
          <a:p>
            <a:r>
              <a:rPr lang="en-US"/>
              <a:t> </a:t>
            </a:r>
            <a:endParaRPr lang="en-US">
              <a:cs typeface="Calibri"/>
            </a:endParaRPr>
          </a:p>
          <a:p>
            <a:r>
              <a:rPr lang="en-US"/>
              <a:t>Here are some example, we try to predict the facial emotion of image in the test datasets:</a:t>
            </a:r>
            <a:endParaRPr lang="en-US">
              <a:cs typeface="Calibri"/>
            </a:endParaRPr>
          </a:p>
        </p:txBody>
      </p:sp>
      <p:sp>
        <p:nvSpPr>
          <p:cNvPr id="4" name="Slide Number Placeholder 3"/>
          <p:cNvSpPr>
            <a:spLocks noGrp="1"/>
          </p:cNvSpPr>
          <p:nvPr>
            <p:ph type="sldNum" sz="quarter" idx="5"/>
          </p:nvPr>
        </p:nvSpPr>
        <p:spPr/>
        <p:txBody>
          <a:bodyPr/>
          <a:lstStyle/>
          <a:p>
            <a:fld id="{E87B020B-30A4-4E1E-A5A0-74C6CD39E2C9}" type="slidenum">
              <a:rPr lang="en-US"/>
              <a:t>43</a:t>
            </a:fld>
            <a:endParaRPr lang="en-US"/>
          </a:p>
        </p:txBody>
      </p:sp>
    </p:spTree>
    <p:extLst>
      <p:ext uri="{BB962C8B-B14F-4D97-AF65-F5344CB8AC3E}">
        <p14:creationId xmlns:p14="http://schemas.microsoft.com/office/powerpoint/2010/main" val="238641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depth, with configurations such as VGG16 and VGG19, contributed to its effectiveness in capturing intricate features within</a:t>
            </a:r>
            <a:br>
              <a:rPr lang="en-US" dirty="0">
                <a:cs typeface="+mn-lt"/>
              </a:rPr>
            </a:br>
            <a:r>
              <a:rPr lang="en-US" dirty="0"/>
              <a:t>images.</a:t>
            </a:r>
          </a:p>
        </p:txBody>
      </p:sp>
      <p:sp>
        <p:nvSpPr>
          <p:cNvPr id="4" name="Slide Number Placeholder 3"/>
          <p:cNvSpPr>
            <a:spLocks noGrp="1"/>
          </p:cNvSpPr>
          <p:nvPr>
            <p:ph type="sldNum" sz="quarter" idx="5"/>
          </p:nvPr>
        </p:nvSpPr>
        <p:spPr/>
        <p:txBody>
          <a:bodyPr/>
          <a:lstStyle/>
          <a:p>
            <a:fld id="{E87B020B-30A4-4E1E-A5A0-74C6CD39E2C9}" type="slidenum">
              <a:rPr lang="en-US"/>
              <a:t>18</a:t>
            </a:fld>
            <a:endParaRPr lang="en-US"/>
          </a:p>
        </p:txBody>
      </p:sp>
    </p:spTree>
    <p:extLst>
      <p:ext uri="{BB962C8B-B14F-4D97-AF65-F5344CB8AC3E}">
        <p14:creationId xmlns:p14="http://schemas.microsoft.com/office/powerpoint/2010/main" val="1867895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common problem with model in deep learning and also other CNN model like VGG is “vanishing</a:t>
            </a:r>
            <a:br>
              <a:rPr lang="en-US" dirty="0">
                <a:cs typeface="+mn-lt"/>
              </a:rPr>
            </a:br>
            <a:r>
              <a:rPr lang="en-US" dirty="0"/>
              <a:t>gradient” problem.</a:t>
            </a:r>
          </a:p>
        </p:txBody>
      </p:sp>
      <p:sp>
        <p:nvSpPr>
          <p:cNvPr id="4" name="Slide Number Placeholder 3"/>
          <p:cNvSpPr>
            <a:spLocks noGrp="1"/>
          </p:cNvSpPr>
          <p:nvPr>
            <p:ph type="sldNum" sz="quarter" idx="5"/>
          </p:nvPr>
        </p:nvSpPr>
        <p:spPr/>
        <p:txBody>
          <a:bodyPr/>
          <a:lstStyle/>
          <a:p>
            <a:fld id="{E87B020B-30A4-4E1E-A5A0-74C6CD39E2C9}" type="slidenum">
              <a:rPr lang="en-US"/>
              <a:t>21</a:t>
            </a:fld>
            <a:endParaRPr lang="en-US"/>
          </a:p>
        </p:txBody>
      </p:sp>
    </p:spTree>
    <p:extLst>
      <p:ext uri="{BB962C8B-B14F-4D97-AF65-F5344CB8AC3E}">
        <p14:creationId xmlns:p14="http://schemas.microsoft.com/office/powerpoint/2010/main" val="171773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skip connection connects activations of a layer to activations of further layers by skipping some layers in between</a:t>
            </a:r>
          </a:p>
        </p:txBody>
      </p:sp>
      <p:sp>
        <p:nvSpPr>
          <p:cNvPr id="4" name="Slide Number Placeholder 3"/>
          <p:cNvSpPr>
            <a:spLocks noGrp="1"/>
          </p:cNvSpPr>
          <p:nvPr>
            <p:ph type="sldNum" sz="quarter" idx="5"/>
          </p:nvPr>
        </p:nvSpPr>
        <p:spPr/>
        <p:txBody>
          <a:bodyPr/>
          <a:lstStyle/>
          <a:p>
            <a:fld id="{E87B020B-30A4-4E1E-A5A0-74C6CD39E2C9}" type="slidenum">
              <a:t>22</a:t>
            </a:fld>
            <a:endParaRPr lang="en-US"/>
          </a:p>
        </p:txBody>
      </p:sp>
    </p:spTree>
    <p:extLst>
      <p:ext uri="{BB962C8B-B14F-4D97-AF65-F5344CB8AC3E}">
        <p14:creationId xmlns:p14="http://schemas.microsoft.com/office/powerpoint/2010/main" val="2979984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ResNet 18</a:t>
            </a:r>
          </a:p>
        </p:txBody>
      </p:sp>
      <p:sp>
        <p:nvSpPr>
          <p:cNvPr id="4" name="Slide Number Placeholder 3"/>
          <p:cNvSpPr>
            <a:spLocks noGrp="1"/>
          </p:cNvSpPr>
          <p:nvPr>
            <p:ph type="sldNum" sz="quarter" idx="5"/>
          </p:nvPr>
        </p:nvSpPr>
        <p:spPr/>
        <p:txBody>
          <a:bodyPr/>
          <a:lstStyle/>
          <a:p>
            <a:fld id="{E87B020B-30A4-4E1E-A5A0-74C6CD39E2C9}" type="slidenum">
              <a:rPr lang="en-US"/>
              <a:t>23</a:t>
            </a:fld>
            <a:endParaRPr lang="en-US"/>
          </a:p>
        </p:txBody>
      </p:sp>
    </p:spTree>
    <p:extLst>
      <p:ext uri="{BB962C8B-B14F-4D97-AF65-F5344CB8AC3E}">
        <p14:creationId xmlns:p14="http://schemas.microsoft.com/office/powerpoint/2010/main" val="180561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tensor is divided into 2 parts. The first part goes through a convolutional, batch normalization and </a:t>
            </a:r>
            <a:r>
              <a:rPr lang="en-US" dirty="0" err="1">
                <a:cs typeface="Calibri"/>
              </a:rPr>
              <a:t>SiLU</a:t>
            </a:r>
            <a:r>
              <a:rPr lang="en-US" dirty="0">
                <a:cs typeface="Calibri"/>
              </a:rPr>
              <a:t> activation function layer; a </a:t>
            </a:r>
            <a:r>
              <a:rPr lang="en-US" dirty="0" err="1">
                <a:cs typeface="Calibri"/>
              </a:rPr>
              <a:t>BottleNeck</a:t>
            </a:r>
            <a:r>
              <a:rPr lang="en-US" dirty="0">
                <a:cs typeface="Calibri"/>
              </a:rPr>
              <a:t> block and then </a:t>
            </a:r>
            <a:r>
              <a:rPr lang="en-US" dirty="0" err="1">
                <a:cs typeface="Calibri"/>
              </a:rPr>
              <a:t>concats</a:t>
            </a:r>
            <a:r>
              <a:rPr lang="en-US" dirty="0">
                <a:cs typeface="Calibri"/>
              </a:rPr>
              <a:t> with the second parts after a convolutional layer. The </a:t>
            </a:r>
            <a:r>
              <a:rPr lang="en-US" dirty="0"/>
              <a:t>concatenation is passed through a convolutional layer.</a:t>
            </a:r>
            <a:endParaRPr lang="en-US" dirty="0">
              <a:cs typeface="Calibri"/>
            </a:endParaRPr>
          </a:p>
        </p:txBody>
      </p:sp>
      <p:sp>
        <p:nvSpPr>
          <p:cNvPr id="4" name="Slide Number Placeholder 3"/>
          <p:cNvSpPr>
            <a:spLocks noGrp="1"/>
          </p:cNvSpPr>
          <p:nvPr>
            <p:ph type="sldNum" sz="quarter" idx="5"/>
          </p:nvPr>
        </p:nvSpPr>
        <p:spPr/>
        <p:txBody>
          <a:bodyPr/>
          <a:lstStyle/>
          <a:p>
            <a:fld id="{E87B020B-30A4-4E1E-A5A0-74C6CD39E2C9}" type="slidenum">
              <a:rPr lang="en-US"/>
              <a:t>26</a:t>
            </a:fld>
            <a:endParaRPr lang="en-US"/>
          </a:p>
        </p:txBody>
      </p:sp>
    </p:spTree>
    <p:extLst>
      <p:ext uri="{BB962C8B-B14F-4D97-AF65-F5344CB8AC3E}">
        <p14:creationId xmlns:p14="http://schemas.microsoft.com/office/powerpoint/2010/main" val="312539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processing technique that combines four training images into one in ways that encourage object detection models to better handle various object scales and translations</a:t>
            </a:r>
          </a:p>
        </p:txBody>
      </p:sp>
      <p:sp>
        <p:nvSpPr>
          <p:cNvPr id="4" name="Slide Number Placeholder 3"/>
          <p:cNvSpPr>
            <a:spLocks noGrp="1"/>
          </p:cNvSpPr>
          <p:nvPr>
            <p:ph type="sldNum" sz="quarter" idx="5"/>
          </p:nvPr>
        </p:nvSpPr>
        <p:spPr/>
        <p:txBody>
          <a:bodyPr/>
          <a:lstStyle/>
          <a:p>
            <a:fld id="{E87B020B-30A4-4E1E-A5A0-74C6CD39E2C9}" type="slidenum">
              <a:rPr lang="en-US"/>
              <a:t>29</a:t>
            </a:fld>
            <a:endParaRPr lang="en-US"/>
          </a:p>
        </p:txBody>
      </p:sp>
    </p:spTree>
    <p:extLst>
      <p:ext uri="{BB962C8B-B14F-4D97-AF65-F5344CB8AC3E}">
        <p14:creationId xmlns:p14="http://schemas.microsoft.com/office/powerpoint/2010/main" val="69677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innovative data augmentation method that copies random patches from an image and pastes them onto another randomly chosen image, effectively generating a new training sample</a:t>
            </a:r>
          </a:p>
        </p:txBody>
      </p:sp>
      <p:sp>
        <p:nvSpPr>
          <p:cNvPr id="4" name="Slide Number Placeholder 3"/>
          <p:cNvSpPr>
            <a:spLocks noGrp="1"/>
          </p:cNvSpPr>
          <p:nvPr>
            <p:ph type="sldNum" sz="quarter" idx="5"/>
          </p:nvPr>
        </p:nvSpPr>
        <p:spPr/>
        <p:txBody>
          <a:bodyPr/>
          <a:lstStyle/>
          <a:p>
            <a:fld id="{E87B020B-30A4-4E1E-A5A0-74C6CD39E2C9}" type="slidenum">
              <a:rPr lang="en-US"/>
              <a:t>30</a:t>
            </a:fld>
            <a:endParaRPr lang="en-US"/>
          </a:p>
        </p:txBody>
      </p:sp>
    </p:spTree>
    <p:extLst>
      <p:ext uri="{BB962C8B-B14F-4D97-AF65-F5344CB8AC3E}">
        <p14:creationId xmlns:p14="http://schemas.microsoft.com/office/powerpoint/2010/main" val="126398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that creates composite images by taking a linear combination of two images and their associated label</a:t>
            </a:r>
          </a:p>
        </p:txBody>
      </p:sp>
      <p:sp>
        <p:nvSpPr>
          <p:cNvPr id="4" name="Slide Number Placeholder 3"/>
          <p:cNvSpPr>
            <a:spLocks noGrp="1"/>
          </p:cNvSpPr>
          <p:nvPr>
            <p:ph type="sldNum" sz="quarter" idx="5"/>
          </p:nvPr>
        </p:nvSpPr>
        <p:spPr/>
        <p:txBody>
          <a:bodyPr/>
          <a:lstStyle/>
          <a:p>
            <a:fld id="{E87B020B-30A4-4E1E-A5A0-74C6CD39E2C9}" type="slidenum">
              <a:rPr lang="en-US"/>
              <a:t>32</a:t>
            </a:fld>
            <a:endParaRPr lang="en-US"/>
          </a:p>
        </p:txBody>
      </p:sp>
    </p:spTree>
    <p:extLst>
      <p:ext uri="{BB962C8B-B14F-4D97-AF65-F5344CB8AC3E}">
        <p14:creationId xmlns:p14="http://schemas.microsoft.com/office/powerpoint/2010/main" val="380271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7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8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9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38760" y="1058760"/>
            <a:ext cx="11514240" cy="490860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
        <p:nvSpPr>
          <p:cNvPr id="77" name="PlaceHolder 2"/>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1:……………………………………..</a:t>
            </a:r>
            <a:endParaRPr lang="en-US" sz="2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3:……………………………………..</a:t>
            </a:r>
            <a:endParaRPr lang="en-US" sz="2800" b="0" strike="noStrike" spc="-1">
              <a:solidFill>
                <a:srgbClr val="000000"/>
              </a:solidFill>
              <a:latin typeface="Calibri"/>
            </a:endParaRPr>
          </a:p>
        </p:txBody>
      </p:sp>
      <p:sp>
        <p:nvSpPr>
          <p:cNvPr id="154" name="PlaceHolder 2"/>
          <p:cNvSpPr>
            <a:spLocks noGrp="1"/>
          </p:cNvSpPr>
          <p:nvPr>
            <p:ph type="body"/>
          </p:nvPr>
        </p:nvSpPr>
        <p:spPr>
          <a:xfrm>
            <a:off x="337680" y="1032480"/>
            <a:ext cx="11515320" cy="493848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26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8" Type="http://schemas.openxmlformats.org/officeDocument/2006/relationships/hyperlink" Target="https://www.kaggle.com/datasets/jangedoo/utkface-new" TargetMode="External"/><Relationship Id="rId3" Type="http://schemas.openxmlformats.org/officeDocument/2006/relationships/hyperlink" Target="https://d2l.ai/" TargetMode="External"/><Relationship Id="rId7" Type="http://schemas.openxmlformats.org/officeDocument/2006/relationships/hyperlink" Target="https://www.kaggle.com/datasets/ashishpatel26/facial-expression-recognitionferchallenge?rvi=1" TargetMode="External"/><Relationship Id="rId2" Type="http://schemas.openxmlformats.org/officeDocument/2006/relationships/hyperlink" Target="https://arxiv.org/abs/1512.03385v1" TargetMode="External"/><Relationship Id="rId1" Type="http://schemas.openxmlformats.org/officeDocument/2006/relationships/slideLayout" Target="../slideLayouts/slideLayout37.xml"/><Relationship Id="rId6" Type="http://schemas.openxmlformats.org/officeDocument/2006/relationships/hyperlink" Target="https://www.kaggle.com/datasets/sbaghbidi/human-faces-object-detection" TargetMode="External"/><Relationship Id="rId5" Type="http://schemas.openxmlformats.org/officeDocument/2006/relationships/hyperlink" Target="https://arxiv.org/abs/2105.03588" TargetMode="External"/><Relationship Id="rId4" Type="http://schemas.openxmlformats.org/officeDocument/2006/relationships/hyperlink" Target="https://docs.ultralytics.com/yolov5/tutorials/architecture_description/"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12B5D-1667-2083-BA9C-1B1DB60A06C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C1116A-D337-E0D2-76DD-025724BCF275}"/>
              </a:ext>
            </a:extLst>
          </p:cNvPr>
          <p:cNvPicPr>
            <a:picLocks noChangeAspect="1"/>
          </p:cNvPicPr>
          <p:nvPr/>
        </p:nvPicPr>
        <p:blipFill>
          <a:blip r:embed="rId2"/>
          <a:stretch>
            <a:fillRect/>
          </a:stretch>
        </p:blipFill>
        <p:spPr>
          <a:xfrm>
            <a:off x="6029787" y="1625600"/>
            <a:ext cx="5581650" cy="4114800"/>
          </a:xfrm>
          <a:prstGeom prst="rect">
            <a:avLst/>
          </a:prstGeom>
        </p:spPr>
      </p:pic>
      <p:pic>
        <p:nvPicPr>
          <p:cNvPr id="5" name="Picture 4">
            <a:extLst>
              <a:ext uri="{FF2B5EF4-FFF2-40B4-BE49-F238E27FC236}">
                <a16:creationId xmlns:a16="http://schemas.microsoft.com/office/drawing/2014/main" id="{3192342A-EE6F-8872-556E-176F7AC850AE}"/>
              </a:ext>
            </a:extLst>
          </p:cNvPr>
          <p:cNvPicPr>
            <a:picLocks noChangeAspect="1"/>
          </p:cNvPicPr>
          <p:nvPr/>
        </p:nvPicPr>
        <p:blipFill>
          <a:blip r:embed="rId3"/>
          <a:stretch>
            <a:fillRect/>
          </a:stretch>
        </p:blipFill>
        <p:spPr>
          <a:xfrm>
            <a:off x="242888" y="1623690"/>
            <a:ext cx="5610225" cy="4114800"/>
          </a:xfrm>
          <a:prstGeom prst="rect">
            <a:avLst/>
          </a:prstGeom>
        </p:spPr>
      </p:pic>
      <p:sp>
        <p:nvSpPr>
          <p:cNvPr id="3" name="Hộp Văn bản 2">
            <a:extLst>
              <a:ext uri="{FF2B5EF4-FFF2-40B4-BE49-F238E27FC236}">
                <a16:creationId xmlns:a16="http://schemas.microsoft.com/office/drawing/2014/main" id="{F2F5750D-7E7E-BEEF-E971-7FBF54E07B51}"/>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a:latin typeface="Lato"/>
              </a:rPr>
              <a:t>UTK-</a:t>
            </a:r>
            <a:r>
              <a:rPr lang="vi-VN" sz="2400" b="1" err="1">
                <a:latin typeface="Lato"/>
              </a:rPr>
              <a:t>Face</a:t>
            </a:r>
            <a:r>
              <a:rPr lang="vi-VN" sz="2400" b="1">
                <a:latin typeface="Lato"/>
              </a:rPr>
              <a:t>: </a:t>
            </a:r>
          </a:p>
        </p:txBody>
      </p:sp>
    </p:spTree>
    <p:extLst>
      <p:ext uri="{BB962C8B-B14F-4D97-AF65-F5344CB8AC3E}">
        <p14:creationId xmlns:p14="http://schemas.microsoft.com/office/powerpoint/2010/main" val="65785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B0C09-8ECF-240D-2C7E-4697025D8457}"/>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4B02DDDB-C622-BA3B-098F-E40BCE658DDF}"/>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A02C5713-2591-B724-7D99-B99B562B5323}"/>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9F71F7FE-373B-5F1C-5FEF-1E59C452662F}"/>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solidFill>
                  <a:srgbClr val="C00000"/>
                </a:solidFill>
                <a:latin typeface="Lato"/>
              </a:rPr>
              <a:t>Data</a:t>
            </a:r>
            <a:r>
              <a:rPr lang="vi-VN" sz="2400" b="1">
                <a:solidFill>
                  <a:srgbClr val="C00000"/>
                </a:solidFill>
                <a:latin typeface="Lato"/>
              </a:rPr>
              <a:t> </a:t>
            </a:r>
            <a:r>
              <a:rPr lang="vi-VN" sz="2400" b="1" err="1">
                <a:solidFill>
                  <a:srgbClr val="C00000"/>
                </a:solidFill>
                <a:latin typeface="Lato"/>
              </a:rPr>
              <a:t>Preprocessing</a:t>
            </a:r>
            <a:endParaRPr lang="vi-VN" sz="2400" b="1">
              <a:solidFill>
                <a:srgbClr val="C00000"/>
              </a:solidFill>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extLst>
      <p:ext uri="{BB962C8B-B14F-4D97-AF65-F5344CB8AC3E}">
        <p14:creationId xmlns:p14="http://schemas.microsoft.com/office/powerpoint/2010/main" val="400798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58220-D746-F2D2-76F0-11E280CCE9F4}"/>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C5BF9C33-0633-CFFA-F984-C3DA9783C763}"/>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
        <p:nvSpPr>
          <p:cNvPr id="316" name="TextShape 2">
            <a:extLst>
              <a:ext uri="{FF2B5EF4-FFF2-40B4-BE49-F238E27FC236}">
                <a16:creationId xmlns:a16="http://schemas.microsoft.com/office/drawing/2014/main" id="{65373025-EAD1-C3CB-7759-DC9352704114}"/>
              </a:ext>
            </a:extLst>
          </p:cNvPr>
          <p:cNvSpPr txBox="1"/>
          <p:nvPr/>
        </p:nvSpPr>
        <p:spPr>
          <a:xfrm>
            <a:off x="295347" y="863147"/>
            <a:ext cx="11515320" cy="5079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3.1. </a:t>
            </a:r>
            <a:r>
              <a:rPr lang="en-US" sz="2400" b="1" spc="-1" err="1">
                <a:solidFill>
                  <a:srgbClr val="000000"/>
                </a:solidFill>
                <a:latin typeface="Lato"/>
                <a:ea typeface="+mn-lt"/>
                <a:cs typeface="+mn-lt"/>
              </a:rPr>
              <a:t>Age&amp;Gender</a:t>
            </a:r>
            <a:r>
              <a:rPr lang="en-US" sz="2400" b="1" spc="-1">
                <a:solidFill>
                  <a:srgbClr val="000000"/>
                </a:solidFill>
                <a:latin typeface="Lato"/>
                <a:ea typeface="+mn-lt"/>
                <a:cs typeface="+mn-lt"/>
              </a:rPr>
              <a:t> Recognition</a:t>
            </a:r>
            <a:endParaRPr lang="en-US" sz="2400">
              <a:solidFill>
                <a:srgbClr val="000000"/>
              </a:solidFill>
              <a:latin typeface="Lato"/>
              <a:ea typeface="+mn-lt"/>
              <a:cs typeface="+mn-lt"/>
            </a:endParaRPr>
          </a:p>
          <a:p>
            <a:pPr marL="342900" indent="-342900">
              <a:buFont typeface="Arial"/>
              <a:buChar char="•"/>
            </a:pPr>
            <a:r>
              <a:rPr lang="en-US" sz="2400" spc="-1">
                <a:solidFill>
                  <a:srgbClr val="202122"/>
                </a:solidFill>
                <a:latin typeface="Lato"/>
                <a:ea typeface="+mn-lt"/>
                <a:cs typeface="+mn-lt"/>
              </a:rPr>
              <a:t>Validation Split: We use 80% data for training and 20% for testing.</a:t>
            </a:r>
          </a:p>
          <a:p>
            <a:pPr marL="342900" indent="-342900">
              <a:buFont typeface="Arial"/>
              <a:buChar char="•"/>
            </a:pPr>
            <a:r>
              <a:rPr lang="en-US" sz="2400" spc="-1">
                <a:solidFill>
                  <a:srgbClr val="202122"/>
                </a:solidFill>
                <a:latin typeface="Lato"/>
                <a:ea typeface="+mn-lt"/>
                <a:cs typeface="+mn-lt"/>
              </a:rPr>
              <a:t>Rescaling: Images were rescaled to a range of [0, 1].</a:t>
            </a:r>
            <a:endParaRPr lang="en-US">
              <a:latin typeface="Lato"/>
            </a:endParaRPr>
          </a:p>
          <a:p>
            <a:pPr marL="342900" indent="-342900">
              <a:buFont typeface="Arial,Sans-Serif"/>
              <a:buChar char="•"/>
            </a:pPr>
            <a:r>
              <a:rPr lang="en-US" sz="2400" spc="-1">
                <a:solidFill>
                  <a:srgbClr val="000000"/>
                </a:solidFill>
                <a:latin typeface="Lato"/>
                <a:cs typeface="Arial"/>
              </a:rPr>
              <a:t>Data augmentation method: </a:t>
            </a:r>
            <a:r>
              <a:rPr lang="en-US" sz="2400" spc="-1" err="1">
                <a:solidFill>
                  <a:srgbClr val="000000"/>
                </a:solidFill>
                <a:latin typeface="Lato"/>
                <a:cs typeface="Arial"/>
              </a:rPr>
              <a:t>rotation_range</a:t>
            </a:r>
            <a:r>
              <a:rPr lang="en-US" sz="2400" spc="-1">
                <a:solidFill>
                  <a:srgbClr val="000000"/>
                </a:solidFill>
                <a:latin typeface="Lato"/>
                <a:cs typeface="Arial"/>
              </a:rPr>
              <a:t>, </a:t>
            </a:r>
            <a:r>
              <a:rPr lang="en-US" sz="2400" spc="-1" err="1">
                <a:solidFill>
                  <a:srgbClr val="000000"/>
                </a:solidFill>
                <a:latin typeface="Lato"/>
                <a:cs typeface="Arial"/>
              </a:rPr>
              <a:t>width_shift_range</a:t>
            </a:r>
            <a:r>
              <a:rPr lang="en-US" sz="2400" spc="-1">
                <a:solidFill>
                  <a:srgbClr val="000000"/>
                </a:solidFill>
                <a:latin typeface="Lato"/>
                <a:cs typeface="Arial"/>
              </a:rPr>
              <a:t>, </a:t>
            </a:r>
            <a:r>
              <a:rPr lang="en-US" sz="2400" spc="-1" err="1">
                <a:solidFill>
                  <a:srgbClr val="000000"/>
                </a:solidFill>
                <a:latin typeface="Lato"/>
                <a:cs typeface="Arial"/>
              </a:rPr>
              <a:t>shear_range</a:t>
            </a:r>
            <a:r>
              <a:rPr lang="en-US" sz="2400" spc="-1">
                <a:solidFill>
                  <a:srgbClr val="000000"/>
                </a:solidFill>
                <a:latin typeface="Lato"/>
                <a:cs typeface="Arial"/>
              </a:rPr>
              <a:t>, </a:t>
            </a:r>
            <a:r>
              <a:rPr lang="en-US" sz="2400" spc="-1" err="1">
                <a:solidFill>
                  <a:srgbClr val="000000"/>
                </a:solidFill>
                <a:latin typeface="Lato"/>
                <a:cs typeface="Arial"/>
              </a:rPr>
              <a:t>zoom_range</a:t>
            </a:r>
            <a:r>
              <a:rPr lang="en-US" sz="2400" spc="-1">
                <a:solidFill>
                  <a:srgbClr val="000000"/>
                </a:solidFill>
                <a:latin typeface="Lato"/>
                <a:cs typeface="Arial"/>
              </a:rPr>
              <a:t>, …</a:t>
            </a:r>
            <a:r>
              <a:rPr lang="en-US" sz="2400" spc="-1" err="1">
                <a:solidFill>
                  <a:srgbClr val="000000"/>
                </a:solidFill>
                <a:latin typeface="Lato"/>
                <a:cs typeface="Arial"/>
              </a:rPr>
              <a:t>etc</a:t>
            </a:r>
            <a:endParaRPr lang="en-US" sz="2400" spc="-1">
              <a:solidFill>
                <a:srgbClr val="000000"/>
              </a:solidFill>
              <a:latin typeface="Lato"/>
              <a:cs typeface="Arial"/>
            </a:endParaRPr>
          </a:p>
          <a:p>
            <a:pPr marL="342900" indent="-342900">
              <a:buFont typeface="Arial,Sans-Serif"/>
              <a:buChar char="•"/>
            </a:pPr>
            <a:r>
              <a:rPr lang="en-US" sz="2400" spc="-1">
                <a:solidFill>
                  <a:srgbClr val="202122"/>
                </a:solidFill>
                <a:latin typeface="Lato"/>
                <a:cs typeface="Arial"/>
              </a:rPr>
              <a:t>For example: </a:t>
            </a:r>
            <a:endParaRPr lang="en-US">
              <a:latin typeface="Lato"/>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pic>
        <p:nvPicPr>
          <p:cNvPr id="13" name="Picture 12">
            <a:extLst>
              <a:ext uri="{FF2B5EF4-FFF2-40B4-BE49-F238E27FC236}">
                <a16:creationId xmlns:a16="http://schemas.microsoft.com/office/drawing/2014/main" id="{723A34A6-B8F6-66E9-0316-F9CDBD90D435}"/>
              </a:ext>
            </a:extLst>
          </p:cNvPr>
          <p:cNvPicPr>
            <a:picLocks noChangeAspect="1"/>
          </p:cNvPicPr>
          <p:nvPr/>
        </p:nvPicPr>
        <p:blipFill>
          <a:blip r:embed="rId2"/>
          <a:stretch>
            <a:fillRect/>
          </a:stretch>
        </p:blipFill>
        <p:spPr>
          <a:xfrm>
            <a:off x="300919" y="3265664"/>
            <a:ext cx="3067050" cy="2076450"/>
          </a:xfrm>
          <a:prstGeom prst="rect">
            <a:avLst/>
          </a:prstGeom>
        </p:spPr>
      </p:pic>
      <p:pic>
        <p:nvPicPr>
          <p:cNvPr id="14" name="Picture 13">
            <a:extLst>
              <a:ext uri="{FF2B5EF4-FFF2-40B4-BE49-F238E27FC236}">
                <a16:creationId xmlns:a16="http://schemas.microsoft.com/office/drawing/2014/main" id="{8FE73CB4-C2D6-A77E-3B8C-FF8469B8774D}"/>
              </a:ext>
            </a:extLst>
          </p:cNvPr>
          <p:cNvPicPr>
            <a:picLocks noChangeAspect="1"/>
          </p:cNvPicPr>
          <p:nvPr/>
        </p:nvPicPr>
        <p:blipFill>
          <a:blip r:embed="rId3"/>
          <a:stretch>
            <a:fillRect/>
          </a:stretch>
        </p:blipFill>
        <p:spPr>
          <a:xfrm>
            <a:off x="3638373" y="2501723"/>
            <a:ext cx="4181475" cy="3152775"/>
          </a:xfrm>
          <a:prstGeom prst="rect">
            <a:avLst/>
          </a:prstGeom>
        </p:spPr>
      </p:pic>
      <p:pic>
        <p:nvPicPr>
          <p:cNvPr id="15" name="Picture 14">
            <a:extLst>
              <a:ext uri="{FF2B5EF4-FFF2-40B4-BE49-F238E27FC236}">
                <a16:creationId xmlns:a16="http://schemas.microsoft.com/office/drawing/2014/main" id="{411C5264-FEBE-7B06-8C01-85825460FC34}"/>
              </a:ext>
            </a:extLst>
          </p:cNvPr>
          <p:cNvPicPr>
            <a:picLocks noChangeAspect="1"/>
          </p:cNvPicPr>
          <p:nvPr/>
        </p:nvPicPr>
        <p:blipFill>
          <a:blip r:embed="rId4"/>
          <a:stretch>
            <a:fillRect/>
          </a:stretch>
        </p:blipFill>
        <p:spPr>
          <a:xfrm>
            <a:off x="7938535" y="2501724"/>
            <a:ext cx="4181475" cy="3152775"/>
          </a:xfrm>
          <a:prstGeom prst="rect">
            <a:avLst/>
          </a:prstGeom>
        </p:spPr>
      </p:pic>
      <p:sp>
        <p:nvSpPr>
          <p:cNvPr id="16" name="TextBox 1">
            <a:extLst>
              <a:ext uri="{FF2B5EF4-FFF2-40B4-BE49-F238E27FC236}">
                <a16:creationId xmlns:a16="http://schemas.microsoft.com/office/drawing/2014/main" id="{CE96C920-94E4-C58F-8AF8-52AFCCE9F496}"/>
              </a:ext>
            </a:extLst>
          </p:cNvPr>
          <p:cNvSpPr txBox="1"/>
          <p:nvPr/>
        </p:nvSpPr>
        <p:spPr>
          <a:xfrm>
            <a:off x="465665" y="5418667"/>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Lato"/>
              </a:rPr>
              <a:t>original</a:t>
            </a:r>
          </a:p>
        </p:txBody>
      </p:sp>
      <p:sp>
        <p:nvSpPr>
          <p:cNvPr id="17" name="TextBox 16">
            <a:extLst>
              <a:ext uri="{FF2B5EF4-FFF2-40B4-BE49-F238E27FC236}">
                <a16:creationId xmlns:a16="http://schemas.microsoft.com/office/drawing/2014/main" id="{FB8326FF-20FF-11C1-7E9C-E405F9B98C57}"/>
              </a:ext>
            </a:extLst>
          </p:cNvPr>
          <p:cNvSpPr txBox="1"/>
          <p:nvPr/>
        </p:nvSpPr>
        <p:spPr>
          <a:xfrm>
            <a:off x="4682067" y="583917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Lato"/>
              </a:rPr>
              <a:t>Rotation_range</a:t>
            </a:r>
            <a:r>
              <a:rPr lang="en-US" b="1">
                <a:latin typeface="Lato"/>
              </a:rPr>
              <a:t> = 20</a:t>
            </a:r>
            <a:endParaRPr lang="en-US">
              <a:latin typeface="Lato"/>
            </a:endParaRPr>
          </a:p>
        </p:txBody>
      </p:sp>
      <p:sp>
        <p:nvSpPr>
          <p:cNvPr id="18" name="TextBox 17">
            <a:extLst>
              <a:ext uri="{FF2B5EF4-FFF2-40B4-BE49-F238E27FC236}">
                <a16:creationId xmlns:a16="http://schemas.microsoft.com/office/drawing/2014/main" id="{9BE90365-658C-C98B-BD26-AD3B7FE1FB6D}"/>
              </a:ext>
            </a:extLst>
          </p:cNvPr>
          <p:cNvSpPr txBox="1"/>
          <p:nvPr/>
        </p:nvSpPr>
        <p:spPr>
          <a:xfrm>
            <a:off x="8477956" y="5839177"/>
            <a:ext cx="31100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latin typeface="Lato"/>
              </a:rPr>
              <a:t>Width_shift_range</a:t>
            </a:r>
            <a:r>
              <a:rPr lang="en-US" b="1">
                <a:latin typeface="Lato"/>
              </a:rPr>
              <a:t> = 0.25</a:t>
            </a:r>
            <a:endParaRPr lang="en-US">
              <a:latin typeface="Lato"/>
            </a:endParaRPr>
          </a:p>
        </p:txBody>
      </p:sp>
    </p:spTree>
    <p:extLst>
      <p:ext uri="{BB962C8B-B14F-4D97-AF65-F5344CB8AC3E}">
        <p14:creationId xmlns:p14="http://schemas.microsoft.com/office/powerpoint/2010/main" val="218347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A1BF6-E52C-7611-C23A-524CA81EF00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4571996-0029-2D63-EF56-D3A4895B0091}"/>
              </a:ext>
            </a:extLst>
          </p:cNvPr>
          <p:cNvSpPr txBox="1"/>
          <p:nvPr/>
        </p:nvSpPr>
        <p:spPr>
          <a:xfrm>
            <a:off x="7732889" y="5712336"/>
            <a:ext cx="3237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t>Vertical_flip</a:t>
            </a:r>
            <a:r>
              <a:rPr lang="en-US" sz="2000" b="1"/>
              <a:t> = True</a:t>
            </a:r>
            <a:endParaRPr lang="en-US" sz="2000"/>
          </a:p>
        </p:txBody>
      </p:sp>
      <p:pic>
        <p:nvPicPr>
          <p:cNvPr id="8" name="Picture 7">
            <a:extLst>
              <a:ext uri="{FF2B5EF4-FFF2-40B4-BE49-F238E27FC236}">
                <a16:creationId xmlns:a16="http://schemas.microsoft.com/office/drawing/2014/main" id="{3120EA2E-E18A-4CB7-8ED2-01C5F5E48299}"/>
              </a:ext>
            </a:extLst>
          </p:cNvPr>
          <p:cNvPicPr>
            <a:picLocks noChangeAspect="1"/>
          </p:cNvPicPr>
          <p:nvPr/>
        </p:nvPicPr>
        <p:blipFill>
          <a:blip r:embed="rId2"/>
          <a:stretch>
            <a:fillRect/>
          </a:stretch>
        </p:blipFill>
        <p:spPr>
          <a:xfrm>
            <a:off x="6587801" y="1359122"/>
            <a:ext cx="5529074" cy="4142417"/>
          </a:xfrm>
          <a:prstGeom prst="rect">
            <a:avLst/>
          </a:prstGeom>
        </p:spPr>
      </p:pic>
      <p:sp>
        <p:nvSpPr>
          <p:cNvPr id="13" name="TextBox 12">
            <a:extLst>
              <a:ext uri="{FF2B5EF4-FFF2-40B4-BE49-F238E27FC236}">
                <a16:creationId xmlns:a16="http://schemas.microsoft.com/office/drawing/2014/main" id="{FCBAF21D-1ABC-E588-E9D5-91CF8EC9C5E8}"/>
              </a:ext>
            </a:extLst>
          </p:cNvPr>
          <p:cNvSpPr txBox="1"/>
          <p:nvPr/>
        </p:nvSpPr>
        <p:spPr>
          <a:xfrm>
            <a:off x="1876777" y="571233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latin typeface="Lato"/>
              </a:rPr>
              <a:t>Shear_range</a:t>
            </a:r>
            <a:r>
              <a:rPr lang="en-US" sz="2000" b="1">
                <a:latin typeface="Lato"/>
              </a:rPr>
              <a:t> = 0.2</a:t>
            </a:r>
            <a:endParaRPr lang="en-US" sz="2000"/>
          </a:p>
        </p:txBody>
      </p:sp>
      <p:sp>
        <p:nvSpPr>
          <p:cNvPr id="15" name="TextBox 14">
            <a:extLst>
              <a:ext uri="{FF2B5EF4-FFF2-40B4-BE49-F238E27FC236}">
                <a16:creationId xmlns:a16="http://schemas.microsoft.com/office/drawing/2014/main" id="{D6EBD24D-B572-75E6-D8A2-75E8009044C3}"/>
              </a:ext>
            </a:extLst>
          </p:cNvPr>
          <p:cNvSpPr txBox="1"/>
          <p:nvPr/>
        </p:nvSpPr>
        <p:spPr>
          <a:xfrm>
            <a:off x="296174" y="914400"/>
            <a:ext cx="71714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Lato"/>
              </a:rPr>
              <a:t>3.1. Age&amp;Gender Recognition</a:t>
            </a:r>
            <a:endParaRPr lang="en-US"/>
          </a:p>
        </p:txBody>
      </p:sp>
      <p:pic>
        <p:nvPicPr>
          <p:cNvPr id="16" name="Picture 15">
            <a:extLst>
              <a:ext uri="{FF2B5EF4-FFF2-40B4-BE49-F238E27FC236}">
                <a16:creationId xmlns:a16="http://schemas.microsoft.com/office/drawing/2014/main" id="{918CE256-A735-B281-3EDF-32DFA0930258}"/>
              </a:ext>
            </a:extLst>
          </p:cNvPr>
          <p:cNvPicPr>
            <a:picLocks noChangeAspect="1"/>
          </p:cNvPicPr>
          <p:nvPr/>
        </p:nvPicPr>
        <p:blipFill>
          <a:blip r:embed="rId3"/>
          <a:stretch>
            <a:fillRect/>
          </a:stretch>
        </p:blipFill>
        <p:spPr>
          <a:xfrm>
            <a:off x="477957" y="1281113"/>
            <a:ext cx="5528275" cy="4209511"/>
          </a:xfrm>
          <a:prstGeom prst="rect">
            <a:avLst/>
          </a:prstGeom>
        </p:spPr>
      </p:pic>
      <p:sp>
        <p:nvSpPr>
          <p:cNvPr id="4" name="TextShape 1">
            <a:extLst>
              <a:ext uri="{FF2B5EF4-FFF2-40B4-BE49-F238E27FC236}">
                <a16:creationId xmlns:a16="http://schemas.microsoft.com/office/drawing/2014/main" id="{095473B2-79A0-7C73-CB12-A8B15B5AD8D0}"/>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392694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72EC6-BE9D-52AB-18C7-ED0F57D652F3}"/>
            </a:ext>
          </a:extLst>
        </p:cNvPr>
        <p:cNvGrpSpPr/>
        <p:nvPr/>
      </p:nvGrpSpPr>
      <p:grpSpPr>
        <a:xfrm>
          <a:off x="0" y="0"/>
          <a:ext cx="0" cy="0"/>
          <a:chOff x="0" y="0"/>
          <a:chExt cx="0" cy="0"/>
        </a:xfrm>
      </p:grpSpPr>
      <p:sp>
        <p:nvSpPr>
          <p:cNvPr id="316" name="TextShape 2">
            <a:extLst>
              <a:ext uri="{FF2B5EF4-FFF2-40B4-BE49-F238E27FC236}">
                <a16:creationId xmlns:a16="http://schemas.microsoft.com/office/drawing/2014/main" id="{89D181ED-E137-0AD6-8D05-92F5CBF8D897}"/>
              </a:ext>
            </a:extLst>
          </p:cNvPr>
          <p:cNvSpPr txBox="1"/>
          <p:nvPr/>
        </p:nvSpPr>
        <p:spPr>
          <a:xfrm>
            <a:off x="295347" y="863147"/>
            <a:ext cx="11515320" cy="5079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3.2. Facial Emote Recognition</a:t>
            </a:r>
            <a:endParaRPr lang="en-US" sz="2400">
              <a:solidFill>
                <a:srgbClr val="000000"/>
              </a:solidFill>
              <a:latin typeface="Lato"/>
              <a:ea typeface="+mn-lt"/>
              <a:cs typeface="+mn-lt"/>
            </a:endParaRPr>
          </a:p>
          <a:p>
            <a:pPr marL="342900" indent="-342900">
              <a:buFont typeface="Arial"/>
              <a:buChar char="•"/>
            </a:pPr>
            <a:r>
              <a:rPr lang="en-US" sz="2400" spc="-1">
                <a:solidFill>
                  <a:srgbClr val="202122"/>
                </a:solidFill>
                <a:latin typeface="Lato"/>
                <a:cs typeface="Arial"/>
              </a:rPr>
              <a:t>Some techniques we use to improve performance of the models: </a:t>
            </a:r>
            <a:endParaRPr lang="en-US" sz="2400" spc="-1">
              <a:latin typeface="Lato"/>
              <a:cs typeface="Arial"/>
            </a:endParaRPr>
          </a:p>
          <a:p>
            <a:pPr marL="342900" indent="-342900">
              <a:buFont typeface="Arial"/>
              <a:buChar char="•"/>
            </a:pPr>
            <a:r>
              <a:rPr lang="en-US" sz="2400" spc="-1" err="1">
                <a:solidFill>
                  <a:srgbClr val="202122"/>
                </a:solidFill>
                <a:latin typeface="Lato"/>
                <a:cs typeface="Arial"/>
              </a:rPr>
              <a:t>RandomResizedCrop</a:t>
            </a:r>
            <a:r>
              <a:rPr lang="en-US" sz="2400" spc="-1">
                <a:solidFill>
                  <a:srgbClr val="202122"/>
                </a:solidFill>
                <a:latin typeface="Lato"/>
                <a:cs typeface="Arial"/>
              </a:rPr>
              <a:t>: We scale the image in height and width by 0.8 and 1.2 then random crop image and resize back to 48x48.</a:t>
            </a:r>
            <a:endParaRPr lang="en-US" sz="2400" spc="-1">
              <a:solidFill>
                <a:srgbClr val="202122"/>
              </a:solidFill>
              <a:latin typeface="Lato"/>
              <a:ea typeface="+mn-lt"/>
              <a:cs typeface="+mn-lt"/>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sp>
        <p:nvSpPr>
          <p:cNvPr id="16" name="TextBox 1">
            <a:extLst>
              <a:ext uri="{FF2B5EF4-FFF2-40B4-BE49-F238E27FC236}">
                <a16:creationId xmlns:a16="http://schemas.microsoft.com/office/drawing/2014/main" id="{98B55063-CF50-BAD2-62AA-7AC6C8055D13}"/>
              </a:ext>
            </a:extLst>
          </p:cNvPr>
          <p:cNvSpPr txBox="1"/>
          <p:nvPr/>
        </p:nvSpPr>
        <p:spPr>
          <a:xfrm>
            <a:off x="465665" y="5418667"/>
            <a:ext cx="27432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b="1">
              <a:latin typeface="Lato"/>
            </a:endParaRPr>
          </a:p>
        </p:txBody>
      </p:sp>
      <p:sp>
        <p:nvSpPr>
          <p:cNvPr id="17" name="TextBox 16">
            <a:extLst>
              <a:ext uri="{FF2B5EF4-FFF2-40B4-BE49-F238E27FC236}">
                <a16:creationId xmlns:a16="http://schemas.microsoft.com/office/drawing/2014/main" id="{1FAE2B61-633C-4BB1-6979-9F7C9D755B80}"/>
              </a:ext>
            </a:extLst>
          </p:cNvPr>
          <p:cNvSpPr txBox="1"/>
          <p:nvPr/>
        </p:nvSpPr>
        <p:spPr>
          <a:xfrm>
            <a:off x="4413956" y="58956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sp>
        <p:nvSpPr>
          <p:cNvPr id="18" name="TextBox 17">
            <a:extLst>
              <a:ext uri="{FF2B5EF4-FFF2-40B4-BE49-F238E27FC236}">
                <a16:creationId xmlns:a16="http://schemas.microsoft.com/office/drawing/2014/main" id="{3813DEF8-2A75-EE6E-C1FA-95216C8FBAF6}"/>
              </a:ext>
            </a:extLst>
          </p:cNvPr>
          <p:cNvSpPr txBox="1"/>
          <p:nvPr/>
        </p:nvSpPr>
        <p:spPr>
          <a:xfrm>
            <a:off x="8477956" y="5895621"/>
            <a:ext cx="3110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pic>
        <p:nvPicPr>
          <p:cNvPr id="2" name="Picture 1">
            <a:extLst>
              <a:ext uri="{FF2B5EF4-FFF2-40B4-BE49-F238E27FC236}">
                <a16:creationId xmlns:a16="http://schemas.microsoft.com/office/drawing/2014/main" id="{310A6118-9188-CF26-F32C-93097B39A19B}"/>
              </a:ext>
            </a:extLst>
          </p:cNvPr>
          <p:cNvPicPr>
            <a:picLocks noChangeAspect="1"/>
          </p:cNvPicPr>
          <p:nvPr/>
        </p:nvPicPr>
        <p:blipFill>
          <a:blip r:embed="rId2"/>
          <a:stretch>
            <a:fillRect/>
          </a:stretch>
        </p:blipFill>
        <p:spPr>
          <a:xfrm>
            <a:off x="3753659" y="2363098"/>
            <a:ext cx="7732683" cy="3813955"/>
          </a:xfrm>
          <a:prstGeom prst="rect">
            <a:avLst/>
          </a:prstGeom>
        </p:spPr>
      </p:pic>
      <p:sp>
        <p:nvSpPr>
          <p:cNvPr id="4" name="TextShape 1">
            <a:extLst>
              <a:ext uri="{FF2B5EF4-FFF2-40B4-BE49-F238E27FC236}">
                <a16:creationId xmlns:a16="http://schemas.microsoft.com/office/drawing/2014/main" id="{109FF29F-E661-A485-3D50-D179A14EB4CE}"/>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1073861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85F68-FB37-0B8F-7AF8-F26033CDB6A4}"/>
            </a:ext>
          </a:extLst>
        </p:cNvPr>
        <p:cNvGrpSpPr/>
        <p:nvPr/>
      </p:nvGrpSpPr>
      <p:grpSpPr>
        <a:xfrm>
          <a:off x="0" y="0"/>
          <a:ext cx="0" cy="0"/>
          <a:chOff x="0" y="0"/>
          <a:chExt cx="0" cy="0"/>
        </a:xfrm>
      </p:grpSpPr>
      <p:sp>
        <p:nvSpPr>
          <p:cNvPr id="316" name="TextShape 2">
            <a:extLst>
              <a:ext uri="{FF2B5EF4-FFF2-40B4-BE49-F238E27FC236}">
                <a16:creationId xmlns:a16="http://schemas.microsoft.com/office/drawing/2014/main" id="{C0C1F19F-B49E-331E-443E-B32055C62888}"/>
              </a:ext>
            </a:extLst>
          </p:cNvPr>
          <p:cNvSpPr txBox="1"/>
          <p:nvPr/>
        </p:nvSpPr>
        <p:spPr>
          <a:xfrm>
            <a:off x="295347" y="863147"/>
            <a:ext cx="11515320" cy="5079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3.2. Facial Emote Recognition</a:t>
            </a:r>
            <a:endParaRPr lang="en-US" sz="2400">
              <a:solidFill>
                <a:srgbClr val="000000"/>
              </a:solidFill>
              <a:latin typeface="Lato"/>
              <a:ea typeface="+mn-lt"/>
              <a:cs typeface="+mn-lt"/>
            </a:endParaRPr>
          </a:p>
          <a:p>
            <a:pPr marL="342900" indent="-342900">
              <a:buFont typeface="Arial"/>
              <a:buChar char="•"/>
            </a:pPr>
            <a:r>
              <a:rPr lang="en-US" sz="2400" spc="-1">
                <a:solidFill>
                  <a:srgbClr val="202122"/>
                </a:solidFill>
                <a:latin typeface="Lato"/>
                <a:cs typeface="Arial"/>
              </a:rPr>
              <a:t>Some techniques we use to improve performance of the models: </a:t>
            </a:r>
            <a:endParaRPr lang="en-US" sz="2400" spc="-1">
              <a:latin typeface="Lato"/>
              <a:cs typeface="Arial"/>
            </a:endParaRPr>
          </a:p>
          <a:p>
            <a:pPr marL="342900" indent="-342900">
              <a:buFont typeface="Arial"/>
              <a:buChar char="•"/>
            </a:pPr>
            <a:r>
              <a:rPr lang="en-US" sz="2400" spc="-1" err="1">
                <a:solidFill>
                  <a:srgbClr val="202122"/>
                </a:solidFill>
                <a:latin typeface="Lato"/>
                <a:cs typeface="Arial"/>
              </a:rPr>
              <a:t>RandomAffine</a:t>
            </a:r>
            <a:r>
              <a:rPr lang="en-US" sz="2400" spc="-1">
                <a:solidFill>
                  <a:srgbClr val="202122"/>
                </a:solidFill>
                <a:latin typeface="Lato"/>
                <a:cs typeface="Arial"/>
              </a:rPr>
              <a:t>:</a:t>
            </a:r>
            <a:r>
              <a:rPr lang="en-US" sz="2400" spc="-1">
                <a:solidFill>
                  <a:srgbClr val="202122"/>
                </a:solidFill>
                <a:latin typeface="Lato"/>
                <a:ea typeface="+mn-lt"/>
                <a:cs typeface="+mn-lt"/>
              </a:rPr>
              <a:t> We randomly move the image to right or to the left with length = 0.2 * width, up or down with length = 0.2 * height.</a:t>
            </a: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sp>
        <p:nvSpPr>
          <p:cNvPr id="16" name="TextBox 1">
            <a:extLst>
              <a:ext uri="{FF2B5EF4-FFF2-40B4-BE49-F238E27FC236}">
                <a16:creationId xmlns:a16="http://schemas.microsoft.com/office/drawing/2014/main" id="{DEEA1EC8-56B3-1CD5-BA56-E4914C8CFCF9}"/>
              </a:ext>
            </a:extLst>
          </p:cNvPr>
          <p:cNvSpPr txBox="1"/>
          <p:nvPr/>
        </p:nvSpPr>
        <p:spPr>
          <a:xfrm>
            <a:off x="465665" y="5418667"/>
            <a:ext cx="27432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b="1">
              <a:latin typeface="Lato"/>
            </a:endParaRPr>
          </a:p>
        </p:txBody>
      </p:sp>
      <p:sp>
        <p:nvSpPr>
          <p:cNvPr id="17" name="TextBox 16">
            <a:extLst>
              <a:ext uri="{FF2B5EF4-FFF2-40B4-BE49-F238E27FC236}">
                <a16:creationId xmlns:a16="http://schemas.microsoft.com/office/drawing/2014/main" id="{3052E99A-6390-CC60-C584-0993D3746BAA}"/>
              </a:ext>
            </a:extLst>
          </p:cNvPr>
          <p:cNvSpPr txBox="1"/>
          <p:nvPr/>
        </p:nvSpPr>
        <p:spPr>
          <a:xfrm>
            <a:off x="4413956" y="58956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sp>
        <p:nvSpPr>
          <p:cNvPr id="18" name="TextBox 17">
            <a:extLst>
              <a:ext uri="{FF2B5EF4-FFF2-40B4-BE49-F238E27FC236}">
                <a16:creationId xmlns:a16="http://schemas.microsoft.com/office/drawing/2014/main" id="{8396A377-0D58-E06C-EF9E-8D1EB9F16F85}"/>
              </a:ext>
            </a:extLst>
          </p:cNvPr>
          <p:cNvSpPr txBox="1"/>
          <p:nvPr/>
        </p:nvSpPr>
        <p:spPr>
          <a:xfrm>
            <a:off x="8477956" y="5895621"/>
            <a:ext cx="3110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pic>
        <p:nvPicPr>
          <p:cNvPr id="3" name="Picture 2">
            <a:extLst>
              <a:ext uri="{FF2B5EF4-FFF2-40B4-BE49-F238E27FC236}">
                <a16:creationId xmlns:a16="http://schemas.microsoft.com/office/drawing/2014/main" id="{39B2395B-61F0-8D75-0975-2BAAF497AD1E}"/>
              </a:ext>
            </a:extLst>
          </p:cNvPr>
          <p:cNvPicPr>
            <a:picLocks noChangeAspect="1"/>
          </p:cNvPicPr>
          <p:nvPr/>
        </p:nvPicPr>
        <p:blipFill>
          <a:blip r:embed="rId2"/>
          <a:stretch>
            <a:fillRect/>
          </a:stretch>
        </p:blipFill>
        <p:spPr>
          <a:xfrm>
            <a:off x="3423249" y="2401648"/>
            <a:ext cx="8077200" cy="4010025"/>
          </a:xfrm>
          <a:prstGeom prst="rect">
            <a:avLst/>
          </a:prstGeom>
        </p:spPr>
      </p:pic>
      <p:sp>
        <p:nvSpPr>
          <p:cNvPr id="4" name="TextShape 1">
            <a:extLst>
              <a:ext uri="{FF2B5EF4-FFF2-40B4-BE49-F238E27FC236}">
                <a16:creationId xmlns:a16="http://schemas.microsoft.com/office/drawing/2014/main" id="{F92370EC-0C1F-1F25-2F7B-41B429805353}"/>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3929574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0F244-BD41-8D37-BD85-B780B16B3523}"/>
            </a:ext>
          </a:extLst>
        </p:cNvPr>
        <p:cNvGrpSpPr/>
        <p:nvPr/>
      </p:nvGrpSpPr>
      <p:grpSpPr>
        <a:xfrm>
          <a:off x="0" y="0"/>
          <a:ext cx="0" cy="0"/>
          <a:chOff x="0" y="0"/>
          <a:chExt cx="0" cy="0"/>
        </a:xfrm>
      </p:grpSpPr>
      <p:sp>
        <p:nvSpPr>
          <p:cNvPr id="316" name="TextShape 2">
            <a:extLst>
              <a:ext uri="{FF2B5EF4-FFF2-40B4-BE49-F238E27FC236}">
                <a16:creationId xmlns:a16="http://schemas.microsoft.com/office/drawing/2014/main" id="{50BDC2E3-BB48-3623-727F-E72ED7C462AF}"/>
              </a:ext>
            </a:extLst>
          </p:cNvPr>
          <p:cNvSpPr txBox="1"/>
          <p:nvPr/>
        </p:nvSpPr>
        <p:spPr>
          <a:xfrm>
            <a:off x="266593" y="863147"/>
            <a:ext cx="11515320" cy="3555591"/>
          </a:xfrm>
          <a:prstGeom prst="rect">
            <a:avLst/>
          </a:prstGeom>
          <a:noFill/>
          <a:ln>
            <a:noFill/>
          </a:ln>
        </p:spPr>
        <p:txBody>
          <a:bodyPr lIns="90000" tIns="45000" rIns="90000" bIns="45000" anchor="t">
            <a:noAutofit/>
          </a:bodyPr>
          <a:lstStyle/>
          <a:p>
            <a:r>
              <a:rPr lang="en-US" sz="2400" b="1" spc="-1">
                <a:solidFill>
                  <a:srgbClr val="000000"/>
                </a:solidFill>
                <a:latin typeface="Lato"/>
                <a:ea typeface="+mn-lt"/>
                <a:cs typeface="+mn-lt"/>
              </a:rPr>
              <a:t>3.2. Facial Emote Recognition</a:t>
            </a:r>
            <a:endParaRPr lang="en-US" sz="2400">
              <a:solidFill>
                <a:srgbClr val="000000"/>
              </a:solidFill>
              <a:latin typeface="Lato"/>
              <a:ea typeface="+mn-lt"/>
              <a:cs typeface="+mn-lt"/>
            </a:endParaRPr>
          </a:p>
          <a:p>
            <a:pPr marL="342900" indent="-342900">
              <a:buFont typeface="Arial"/>
              <a:buChar char="•"/>
            </a:pPr>
            <a:r>
              <a:rPr lang="en-US" sz="2400" spc="-1" err="1">
                <a:solidFill>
                  <a:srgbClr val="202122"/>
                </a:solidFill>
                <a:latin typeface="Lato"/>
                <a:ea typeface="+mn-lt"/>
                <a:cs typeface="+mn-lt"/>
              </a:rPr>
              <a:t>FiveCrop</a:t>
            </a:r>
            <a:r>
              <a:rPr lang="en-US" sz="2400" spc="-1">
                <a:solidFill>
                  <a:srgbClr val="202122"/>
                </a:solidFill>
                <a:latin typeface="Lato"/>
                <a:ea typeface="+mn-lt"/>
                <a:cs typeface="+mn-lt"/>
              </a:rPr>
              <a:t>: We randomly crop original image into five images with 40x40 pixels.</a:t>
            </a: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latin typeface="Lato"/>
              <a:cs typeface="Arial"/>
            </a:endParaRPr>
          </a:p>
          <a:p>
            <a:pPr marL="342900" indent="-342900">
              <a:buFont typeface="Arial"/>
              <a:buChar char="•"/>
            </a:pPr>
            <a:endParaRPr lang="en-US" sz="2400" spc="-1">
              <a:solidFill>
                <a:srgbClr val="202122"/>
              </a:solidFill>
              <a:latin typeface="Arial"/>
              <a:cs typeface="Arial"/>
            </a:endParaRPr>
          </a:p>
          <a:p>
            <a:pPr marL="342900" indent="-342900">
              <a:buFont typeface="Arial"/>
              <a:buChar char="•"/>
            </a:pPr>
            <a:endParaRPr lang="en-US" sz="2400" spc="-1">
              <a:solidFill>
                <a:srgbClr val="202122"/>
              </a:solidFill>
              <a:cs typeface="Arial"/>
            </a:endParaRPr>
          </a:p>
          <a:p>
            <a:endParaRPr lang="en-US" sz="2400" spc="-1">
              <a:solidFill>
                <a:srgbClr val="202122"/>
              </a:solidFill>
              <a:cs typeface="Arial"/>
            </a:endParaRPr>
          </a:p>
        </p:txBody>
      </p:sp>
      <p:sp>
        <p:nvSpPr>
          <p:cNvPr id="16" name="TextBox 1">
            <a:extLst>
              <a:ext uri="{FF2B5EF4-FFF2-40B4-BE49-F238E27FC236}">
                <a16:creationId xmlns:a16="http://schemas.microsoft.com/office/drawing/2014/main" id="{DB652100-30DF-A6AA-D8F0-0B65D6888167}"/>
              </a:ext>
            </a:extLst>
          </p:cNvPr>
          <p:cNvSpPr txBox="1"/>
          <p:nvPr/>
        </p:nvSpPr>
        <p:spPr>
          <a:xfrm>
            <a:off x="80672" y="4699533"/>
            <a:ext cx="794141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buFont typeface="Arial"/>
              <a:buChar char="•"/>
            </a:pPr>
            <a:r>
              <a:rPr lang="en-US" sz="2400">
                <a:latin typeface="Lato"/>
              </a:rPr>
              <a:t>Finally, we normalize the image by dividing it by 255.</a:t>
            </a:r>
            <a:endParaRPr lang="en-US"/>
          </a:p>
        </p:txBody>
      </p:sp>
      <p:sp>
        <p:nvSpPr>
          <p:cNvPr id="18" name="TextBox 17">
            <a:extLst>
              <a:ext uri="{FF2B5EF4-FFF2-40B4-BE49-F238E27FC236}">
                <a16:creationId xmlns:a16="http://schemas.microsoft.com/office/drawing/2014/main" id="{BF6889B0-D71D-F32B-C3B7-AED53AF7B7B5}"/>
              </a:ext>
            </a:extLst>
          </p:cNvPr>
          <p:cNvSpPr txBox="1"/>
          <p:nvPr/>
        </p:nvSpPr>
        <p:spPr>
          <a:xfrm>
            <a:off x="8477956" y="5895621"/>
            <a:ext cx="31100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b="1">
              <a:latin typeface="Lato"/>
            </a:endParaRPr>
          </a:p>
        </p:txBody>
      </p:sp>
      <p:pic>
        <p:nvPicPr>
          <p:cNvPr id="2" name="Picture 1">
            <a:extLst>
              <a:ext uri="{FF2B5EF4-FFF2-40B4-BE49-F238E27FC236}">
                <a16:creationId xmlns:a16="http://schemas.microsoft.com/office/drawing/2014/main" id="{3497DC3B-36E6-78E6-D7C5-8ED48FA10FD0}"/>
              </a:ext>
            </a:extLst>
          </p:cNvPr>
          <p:cNvPicPr>
            <a:picLocks noChangeAspect="1"/>
          </p:cNvPicPr>
          <p:nvPr/>
        </p:nvPicPr>
        <p:blipFill>
          <a:blip r:embed="rId2"/>
          <a:stretch>
            <a:fillRect/>
          </a:stretch>
        </p:blipFill>
        <p:spPr>
          <a:xfrm>
            <a:off x="0" y="1929859"/>
            <a:ext cx="12192000" cy="2221907"/>
          </a:xfrm>
          <a:prstGeom prst="rect">
            <a:avLst/>
          </a:prstGeom>
        </p:spPr>
      </p:pic>
      <p:sp>
        <p:nvSpPr>
          <p:cNvPr id="4" name="TextShape 1">
            <a:extLst>
              <a:ext uri="{FF2B5EF4-FFF2-40B4-BE49-F238E27FC236}">
                <a16:creationId xmlns:a16="http://schemas.microsoft.com/office/drawing/2014/main" id="{169D8134-08F1-D589-8D01-7260BF0B3D9C}"/>
              </a:ext>
            </a:extLst>
          </p:cNvPr>
          <p:cNvSpPr txBox="1"/>
          <p:nvPr/>
        </p:nvSpPr>
        <p:spPr>
          <a:xfrm>
            <a:off x="254093" y="56236"/>
            <a:ext cx="11514240" cy="435600"/>
          </a:xfrm>
          <a:prstGeom prst="rect">
            <a:avLst/>
          </a:prstGeom>
          <a:noFill/>
          <a:ln>
            <a:noFill/>
          </a:ln>
        </p:spPr>
        <p:txBody>
          <a:bodyPr lIns="90000" tIns="45000" rIns="90000" bIns="45000" anchor="t">
            <a:noAutofit/>
          </a:bodyPr>
          <a:lstStyle/>
          <a:p>
            <a:r>
              <a:rPr lang="en-US" sz="2800" spc="-1">
                <a:solidFill>
                  <a:schemeClr val="bg1"/>
                </a:solidFill>
                <a:latin typeface="Lato"/>
              </a:rPr>
              <a:t>Data Preprocessing</a:t>
            </a:r>
            <a:endParaRPr lang="en-US" sz="2800" b="0" strike="noStrike" spc="-1">
              <a:solidFill>
                <a:schemeClr val="bg1"/>
              </a:solidFill>
              <a:latin typeface="Lato"/>
            </a:endParaRPr>
          </a:p>
        </p:txBody>
      </p:sp>
    </p:spTree>
    <p:extLst>
      <p:ext uri="{BB962C8B-B14F-4D97-AF65-F5344CB8AC3E}">
        <p14:creationId xmlns:p14="http://schemas.microsoft.com/office/powerpoint/2010/main" val="51417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7CA2A-6A1C-65CA-5FC9-E922EF122D8B}"/>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54257D31-328B-73A8-AAE3-3FCFA639F85B}"/>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5D7DB9B0-42F8-3D04-4234-85789D88C8B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7059063C-D107-9E9F-C1CB-E85C270B65D7}"/>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solidFill>
                  <a:srgbClr val="C00000"/>
                </a:solidFill>
                <a:latin typeface="Lato"/>
              </a:rPr>
              <a:t>Modelling</a:t>
            </a:r>
            <a:endParaRPr lang="vi-VN" sz="2400" b="1">
              <a:solidFill>
                <a:srgbClr val="C00000"/>
              </a:solidFill>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extLst>
      <p:ext uri="{BB962C8B-B14F-4D97-AF65-F5344CB8AC3E}">
        <p14:creationId xmlns:p14="http://schemas.microsoft.com/office/powerpoint/2010/main" val="311091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3EC18-EB6F-D3D5-70AD-86DBF1CD0872}"/>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B7A8EC6-9B08-7F24-A512-F026306AAD17}"/>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ea typeface="+mn-lt"/>
                <a:cs typeface="+mn-lt"/>
              </a:rPr>
              <a:t>Visual</a:t>
            </a:r>
            <a:r>
              <a:rPr lang="en-US" sz="2800" b="1" spc="-1">
                <a:solidFill>
                  <a:schemeClr val="bg1"/>
                </a:solidFill>
                <a:ea typeface="+mn-lt"/>
                <a:cs typeface="+mn-lt"/>
              </a:rPr>
              <a:t> Geometry Group(VGG)</a:t>
            </a:r>
            <a:endParaRPr lang="en-US">
              <a:solidFill>
                <a:schemeClr val="bg1"/>
              </a:solidFill>
            </a:endParaRPr>
          </a:p>
        </p:txBody>
      </p:sp>
      <p:sp>
        <p:nvSpPr>
          <p:cNvPr id="316" name="TextShape 2">
            <a:extLst>
              <a:ext uri="{FF2B5EF4-FFF2-40B4-BE49-F238E27FC236}">
                <a16:creationId xmlns:a16="http://schemas.microsoft.com/office/drawing/2014/main" id="{A33EE665-1C52-5462-35AB-41C527B46FC1}"/>
              </a:ext>
            </a:extLst>
          </p:cNvPr>
          <p:cNvSpPr txBox="1"/>
          <p:nvPr/>
        </p:nvSpPr>
        <p:spPr>
          <a:xfrm>
            <a:off x="431625" y="1063795"/>
            <a:ext cx="11515320" cy="4938480"/>
          </a:xfrm>
          <a:prstGeom prst="rect">
            <a:avLst/>
          </a:prstGeom>
          <a:noFill/>
          <a:ln>
            <a:noFill/>
          </a:ln>
        </p:spPr>
        <p:txBody>
          <a:bodyPr lIns="90000" tIns="45000" rIns="90000" bIns="45000" anchor="t">
            <a:noAutofit/>
          </a:bodyPr>
          <a:lstStyle/>
          <a:p>
            <a:r>
              <a:rPr lang="en-US" sz="2800" spc="-1" dirty="0">
                <a:ea typeface="+mn-lt"/>
                <a:cs typeface="+mn-lt"/>
              </a:rPr>
              <a:t>VGG is a classical convolutional neural network architecture characterized by its simplicity: series of convolutional layers and max-pooling layers, ending by fully connected layers.</a:t>
            </a:r>
            <a:endParaRPr lang="en-US" sz="2800" spc="-1" dirty="0">
              <a:latin typeface="Calibri"/>
              <a:ea typeface="+mn-lt"/>
              <a:cs typeface="Calibri"/>
            </a:endParaRPr>
          </a:p>
          <a:p>
            <a:endParaRPr lang="en-US" sz="1600" spc="-1">
              <a:latin typeface="Lato"/>
              <a:ea typeface="+mn-lt"/>
              <a:cs typeface="Arial"/>
            </a:endParaRPr>
          </a:p>
          <a:p>
            <a:endParaRPr lang="en-US" sz="2800" spc="-1">
              <a:latin typeface="Calibri"/>
              <a:ea typeface="+mn-lt"/>
              <a:cs typeface="Calibri"/>
            </a:endParaRPr>
          </a:p>
          <a:p>
            <a:br>
              <a:rPr lang="en-US" sz="2800" spc="-1" dirty="0">
                <a:latin typeface="Calibri"/>
                <a:ea typeface="+mn-lt"/>
                <a:cs typeface="Calibri"/>
              </a:rPr>
            </a:br>
            <a:endParaRPr lang="en-US" sz="2800" b="0" strike="noStrike" spc="-1">
              <a:solidFill>
                <a:srgbClr val="000000"/>
              </a:solidFill>
              <a:latin typeface="Calibri"/>
              <a:ea typeface="+mn-lt"/>
              <a:cs typeface="Calibri"/>
            </a:endParaRPr>
          </a:p>
        </p:txBody>
      </p:sp>
      <p:pic>
        <p:nvPicPr>
          <p:cNvPr id="2" name="Picture 1" descr="Basic CNN Architecture: Explaining 5 Layers of Convolutional Neural Network  | upGrad blog">
            <a:extLst>
              <a:ext uri="{FF2B5EF4-FFF2-40B4-BE49-F238E27FC236}">
                <a16:creationId xmlns:a16="http://schemas.microsoft.com/office/drawing/2014/main" id="{CDA0AE14-3579-8DF0-D93B-D4EE9B3E6015}"/>
              </a:ext>
            </a:extLst>
          </p:cNvPr>
          <p:cNvPicPr>
            <a:picLocks noChangeAspect="1"/>
          </p:cNvPicPr>
          <p:nvPr/>
        </p:nvPicPr>
        <p:blipFill>
          <a:blip r:embed="rId3"/>
          <a:stretch>
            <a:fillRect/>
          </a:stretch>
        </p:blipFill>
        <p:spPr>
          <a:xfrm>
            <a:off x="2696366" y="2767808"/>
            <a:ext cx="6798281" cy="3368259"/>
          </a:xfrm>
          <a:prstGeom prst="rect">
            <a:avLst/>
          </a:prstGeom>
        </p:spPr>
      </p:pic>
    </p:spTree>
    <p:extLst>
      <p:ext uri="{BB962C8B-B14F-4D97-AF65-F5344CB8AC3E}">
        <p14:creationId xmlns:p14="http://schemas.microsoft.com/office/powerpoint/2010/main" val="2182964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EED1-DA5A-EE57-DB8F-D97C402CABDC}"/>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CCA0D73-40CA-8B71-AA09-34809B2052BD}"/>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VGG Architecture</a:t>
            </a:r>
          </a:p>
        </p:txBody>
      </p:sp>
      <p:sp>
        <p:nvSpPr>
          <p:cNvPr id="316" name="TextShape 2">
            <a:extLst>
              <a:ext uri="{FF2B5EF4-FFF2-40B4-BE49-F238E27FC236}">
                <a16:creationId xmlns:a16="http://schemas.microsoft.com/office/drawing/2014/main" id="{F113E615-2AFB-637F-82D4-38C4A9C9976A}"/>
              </a:ext>
            </a:extLst>
          </p:cNvPr>
          <p:cNvSpPr txBox="1"/>
          <p:nvPr/>
        </p:nvSpPr>
        <p:spPr>
          <a:xfrm>
            <a:off x="337680" y="855028"/>
            <a:ext cx="11515320" cy="4938480"/>
          </a:xfrm>
          <a:prstGeom prst="rect">
            <a:avLst/>
          </a:prstGeom>
          <a:noFill/>
          <a:ln>
            <a:noFill/>
          </a:ln>
        </p:spPr>
        <p:txBody>
          <a:bodyPr lIns="90000" tIns="45000" rIns="90000" bIns="45000" anchor="t">
            <a:noAutofit/>
          </a:bodyPr>
          <a:lstStyle/>
          <a:p>
            <a:r>
              <a:rPr lang="en-US" sz="2800" spc="-1">
                <a:latin typeface="Calibri"/>
                <a:ea typeface="+mn-lt"/>
                <a:cs typeface="Calibri"/>
              </a:rPr>
              <a:t>VGG16 </a:t>
            </a:r>
            <a:endParaRPr lang="en-US"/>
          </a:p>
          <a:p>
            <a:pPr marL="457200" indent="-457200">
              <a:buFont typeface="Arial"/>
              <a:buChar char="•"/>
            </a:pPr>
            <a:r>
              <a:rPr lang="en-US" sz="2800" spc="-1">
                <a:latin typeface="Calibri"/>
                <a:ea typeface="+mn-lt"/>
                <a:cs typeface="Calibri"/>
              </a:rPr>
              <a:t>13 convolutional layers </a:t>
            </a:r>
            <a:endParaRPr lang="en-US">
              <a:latin typeface="Arial"/>
              <a:ea typeface="+mn-lt"/>
              <a:cs typeface="Calibri"/>
            </a:endParaRPr>
          </a:p>
          <a:p>
            <a:pPr marL="457200" indent="-457200">
              <a:buFont typeface="Arial"/>
              <a:buChar char="•"/>
            </a:pPr>
            <a:r>
              <a:rPr lang="en-US" sz="2800" spc="-1">
                <a:latin typeface="Calibri"/>
                <a:ea typeface="+mn-lt"/>
                <a:cs typeface="Calibri"/>
              </a:rPr>
              <a:t>3 fully connected layers</a:t>
            </a:r>
            <a:endParaRPr lang="en-US"/>
          </a:p>
          <a:p>
            <a:br>
              <a:rPr lang="en-US" sz="2800" spc="-1">
                <a:solidFill>
                  <a:srgbClr val="000000"/>
                </a:solidFill>
                <a:latin typeface="Calibri"/>
                <a:ea typeface="+mn-lt"/>
                <a:cs typeface="Calibri"/>
              </a:rPr>
            </a:br>
            <a:endParaRPr lang="en-US" sz="2800" b="0" strike="noStrike" spc="-1">
              <a:solidFill>
                <a:srgbClr val="000000"/>
              </a:solidFill>
              <a:latin typeface="Calibri"/>
              <a:ea typeface="+mn-lt"/>
              <a:cs typeface="Calibri"/>
            </a:endParaRPr>
          </a:p>
        </p:txBody>
      </p:sp>
      <p:pic>
        <p:nvPicPr>
          <p:cNvPr id="2" name="Picture 1">
            <a:extLst>
              <a:ext uri="{FF2B5EF4-FFF2-40B4-BE49-F238E27FC236}">
                <a16:creationId xmlns:a16="http://schemas.microsoft.com/office/drawing/2014/main" id="{DF943623-0ECF-BA72-B8F2-300622256A9C}"/>
              </a:ext>
            </a:extLst>
          </p:cNvPr>
          <p:cNvPicPr>
            <a:picLocks noChangeAspect="1"/>
          </p:cNvPicPr>
          <p:nvPr/>
        </p:nvPicPr>
        <p:blipFill>
          <a:blip r:embed="rId2"/>
          <a:stretch>
            <a:fillRect/>
          </a:stretch>
        </p:blipFill>
        <p:spPr>
          <a:xfrm>
            <a:off x="521919" y="1486680"/>
            <a:ext cx="11242110" cy="4354704"/>
          </a:xfrm>
          <a:prstGeom prst="rect">
            <a:avLst/>
          </a:prstGeom>
        </p:spPr>
      </p:pic>
    </p:spTree>
    <p:extLst>
      <p:ext uri="{BB962C8B-B14F-4D97-AF65-F5344CB8AC3E}">
        <p14:creationId xmlns:p14="http://schemas.microsoft.com/office/powerpoint/2010/main" val="10919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2"/>
          <a:stretch/>
        </p:blipFill>
        <p:spPr>
          <a:xfrm>
            <a:off x="392040" y="271440"/>
            <a:ext cx="3174120" cy="1153080"/>
          </a:xfrm>
          <a:prstGeom prst="rect">
            <a:avLst/>
          </a:prstGeom>
          <a:ln>
            <a:noFill/>
          </a:ln>
        </p:spPr>
      </p:pic>
      <p:sp>
        <p:nvSpPr>
          <p:cNvPr id="2" name="Hộp Văn bản 1">
            <a:extLst>
              <a:ext uri="{FF2B5EF4-FFF2-40B4-BE49-F238E27FC236}">
                <a16:creationId xmlns:a16="http://schemas.microsoft.com/office/drawing/2014/main" id="{5FE71257-C1C9-776B-F9A3-DE830355274D}"/>
              </a:ext>
            </a:extLst>
          </p:cNvPr>
          <p:cNvSpPr txBox="1"/>
          <p:nvPr/>
        </p:nvSpPr>
        <p:spPr>
          <a:xfrm>
            <a:off x="1181809" y="1993792"/>
            <a:ext cx="99061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003E8F"/>
                </a:solidFill>
                <a:latin typeface="Lato"/>
              </a:rPr>
              <a:t>Group 6: Face Recognition</a:t>
            </a:r>
          </a:p>
        </p:txBody>
      </p:sp>
      <p:sp>
        <p:nvSpPr>
          <p:cNvPr id="3" name="Hộp Văn bản 2">
            <a:extLst>
              <a:ext uri="{FF2B5EF4-FFF2-40B4-BE49-F238E27FC236}">
                <a16:creationId xmlns:a16="http://schemas.microsoft.com/office/drawing/2014/main" id="{A672E1DE-8BCE-23D2-E15A-206A42B236D9}"/>
              </a:ext>
            </a:extLst>
          </p:cNvPr>
          <p:cNvSpPr txBox="1"/>
          <p:nvPr/>
        </p:nvSpPr>
        <p:spPr>
          <a:xfrm>
            <a:off x="1209268" y="1651140"/>
            <a:ext cx="43981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3E8F"/>
                </a:solidFill>
                <a:latin typeface="Lato"/>
              </a:rPr>
              <a:t>Subject : Introduction to Deep Learning</a:t>
            </a:r>
            <a:endParaRPr lang="en-US">
              <a:solidFill>
                <a:srgbClr val="003E8F"/>
              </a:solidFill>
              <a:latin typeface="Lato"/>
            </a:endParaRPr>
          </a:p>
        </p:txBody>
      </p:sp>
      <p:sp>
        <p:nvSpPr>
          <p:cNvPr id="4" name="Hộp Văn bản 3">
            <a:extLst>
              <a:ext uri="{FF2B5EF4-FFF2-40B4-BE49-F238E27FC236}">
                <a16:creationId xmlns:a16="http://schemas.microsoft.com/office/drawing/2014/main" id="{4A7CCCEB-E486-FA01-74CF-826AB6761A3E}"/>
              </a:ext>
            </a:extLst>
          </p:cNvPr>
          <p:cNvSpPr txBox="1"/>
          <p:nvPr/>
        </p:nvSpPr>
        <p:spPr>
          <a:xfrm>
            <a:off x="4043276" y="3148270"/>
            <a:ext cx="29628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00000"/>
                </a:solidFill>
              </a:rPr>
              <a:t>Vũ Lâm </a:t>
            </a:r>
            <a:r>
              <a:rPr lang="en-US" sz="2400">
                <a:solidFill>
                  <a:srgbClr val="C00000"/>
                </a:solidFill>
                <a:ea typeface="+mn-lt"/>
                <a:cs typeface="+mn-lt"/>
              </a:rPr>
              <a:t>Anh</a:t>
            </a:r>
            <a:endParaRPr lang="vi-VN" sz="2400">
              <a:solidFill>
                <a:srgbClr val="C00000"/>
              </a:solidFill>
            </a:endParaRPr>
          </a:p>
          <a:p>
            <a:r>
              <a:rPr lang="en-US" sz="2400" err="1">
                <a:solidFill>
                  <a:srgbClr val="C00000"/>
                </a:solidFill>
              </a:rPr>
              <a:t>Hồ</a:t>
            </a:r>
            <a:r>
              <a:rPr lang="en-US" sz="2400">
                <a:solidFill>
                  <a:srgbClr val="C00000"/>
                </a:solidFill>
              </a:rPr>
              <a:t> Ngọc Ánh </a:t>
            </a:r>
          </a:p>
          <a:p>
            <a:r>
              <a:rPr lang="en-US" sz="2400">
                <a:solidFill>
                  <a:srgbClr val="C00000"/>
                </a:solidFill>
              </a:rPr>
              <a:t>Hoàng Thành Đạt </a:t>
            </a:r>
          </a:p>
          <a:p>
            <a:r>
              <a:rPr lang="en-US" sz="2400">
                <a:solidFill>
                  <a:srgbClr val="C00000"/>
                </a:solidFill>
              </a:rPr>
              <a:t>Trịnh Hoàng Giang </a:t>
            </a:r>
          </a:p>
          <a:p>
            <a:r>
              <a:rPr lang="en-US" sz="2400" err="1">
                <a:solidFill>
                  <a:srgbClr val="C00000"/>
                </a:solidFill>
              </a:rPr>
              <a:t>Lăng</a:t>
            </a:r>
            <a:r>
              <a:rPr lang="en-US" sz="2400">
                <a:solidFill>
                  <a:srgbClr val="C00000"/>
                </a:solidFill>
              </a:rPr>
              <a:t> Văn Quý</a:t>
            </a:r>
          </a:p>
        </p:txBody>
      </p:sp>
      <p:sp>
        <p:nvSpPr>
          <p:cNvPr id="5" name="Hộp Văn bản 4">
            <a:extLst>
              <a:ext uri="{FF2B5EF4-FFF2-40B4-BE49-F238E27FC236}">
                <a16:creationId xmlns:a16="http://schemas.microsoft.com/office/drawing/2014/main" id="{612877E8-8970-EBFE-845B-F0179E11BE7F}"/>
              </a:ext>
            </a:extLst>
          </p:cNvPr>
          <p:cNvSpPr txBox="1"/>
          <p:nvPr/>
        </p:nvSpPr>
        <p:spPr>
          <a:xfrm>
            <a:off x="1230205" y="313059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vi-VN" sz="2400" err="1">
                <a:solidFill>
                  <a:srgbClr val="C00000"/>
                </a:solidFill>
                <a:latin typeface="Lato"/>
              </a:rPr>
              <a:t>Team</a:t>
            </a:r>
            <a:r>
              <a:rPr lang="vi-VN" sz="2400">
                <a:solidFill>
                  <a:srgbClr val="C00000"/>
                </a:solidFill>
                <a:latin typeface="Lato"/>
              </a:rPr>
              <a:t> </a:t>
            </a:r>
            <a:r>
              <a:rPr lang="vi-VN" sz="2400" err="1">
                <a:solidFill>
                  <a:srgbClr val="C00000"/>
                </a:solidFill>
                <a:latin typeface="Lato"/>
              </a:rPr>
              <a:t>members</a:t>
            </a:r>
            <a:r>
              <a:rPr lang="vi-VN" sz="2400">
                <a:solidFill>
                  <a:srgbClr val="C00000"/>
                </a:solidFill>
                <a:latin typeface="Lato"/>
              </a:rPr>
              <a:t>:</a:t>
            </a:r>
          </a:p>
        </p:txBody>
      </p:sp>
      <p:sp>
        <p:nvSpPr>
          <p:cNvPr id="7" name="Hộp Văn bản 6">
            <a:extLst>
              <a:ext uri="{FF2B5EF4-FFF2-40B4-BE49-F238E27FC236}">
                <a16:creationId xmlns:a16="http://schemas.microsoft.com/office/drawing/2014/main" id="{D2DA6ED7-B735-30C8-FD35-048D3DBB3FCD}"/>
              </a:ext>
            </a:extLst>
          </p:cNvPr>
          <p:cNvSpPr txBox="1"/>
          <p:nvPr/>
        </p:nvSpPr>
        <p:spPr>
          <a:xfrm>
            <a:off x="7008898" y="3148270"/>
            <a:ext cx="296973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00000"/>
                </a:solidFill>
              </a:rPr>
              <a:t>20214876</a:t>
            </a:r>
            <a:endParaRPr lang="vi-VN"/>
          </a:p>
          <a:p>
            <a:r>
              <a:rPr lang="en-US" sz="2400">
                <a:solidFill>
                  <a:srgbClr val="C00000"/>
                </a:solidFill>
              </a:rPr>
              <a:t>20214877</a:t>
            </a:r>
          </a:p>
          <a:p>
            <a:r>
              <a:rPr lang="en-US" sz="2400">
                <a:solidFill>
                  <a:srgbClr val="C00000"/>
                </a:solidFill>
              </a:rPr>
              <a:t>20214889</a:t>
            </a:r>
          </a:p>
          <a:p>
            <a:r>
              <a:rPr lang="en-US" sz="2400">
                <a:solidFill>
                  <a:srgbClr val="C00000"/>
                </a:solidFill>
              </a:rPr>
              <a:t>20214893</a:t>
            </a:r>
          </a:p>
          <a:p>
            <a:r>
              <a:rPr lang="en-US" sz="2400">
                <a:solidFill>
                  <a:srgbClr val="C00000"/>
                </a:solidFill>
              </a:rPr>
              <a:t>20214928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84897-F0A4-E050-D968-D3932175202C}"/>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874FF9B-20D5-F4BD-5B76-EC22AF7B7A0F}"/>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VGG</a:t>
            </a:r>
            <a:r>
              <a:rPr lang="en-US" sz="2800" b="1" spc="-1">
                <a:solidFill>
                  <a:schemeClr val="bg1"/>
                </a:solidFill>
                <a:cs typeface="Arial"/>
              </a:rPr>
              <a:t> Architecture</a:t>
            </a:r>
          </a:p>
        </p:txBody>
      </p:sp>
      <p:sp>
        <p:nvSpPr>
          <p:cNvPr id="316" name="TextShape 2">
            <a:extLst>
              <a:ext uri="{FF2B5EF4-FFF2-40B4-BE49-F238E27FC236}">
                <a16:creationId xmlns:a16="http://schemas.microsoft.com/office/drawing/2014/main" id="{4D84FB79-80CE-8B1D-1F54-117413185478}"/>
              </a:ext>
            </a:extLst>
          </p:cNvPr>
          <p:cNvSpPr txBox="1"/>
          <p:nvPr/>
        </p:nvSpPr>
        <p:spPr>
          <a:xfrm>
            <a:off x="337680" y="875905"/>
            <a:ext cx="11515320" cy="4938480"/>
          </a:xfrm>
          <a:prstGeom prst="rect">
            <a:avLst/>
          </a:prstGeom>
          <a:noFill/>
          <a:ln>
            <a:noFill/>
          </a:ln>
        </p:spPr>
        <p:txBody>
          <a:bodyPr lIns="90000" tIns="45000" rIns="90000" bIns="45000" anchor="t">
            <a:noAutofit/>
          </a:bodyPr>
          <a:lstStyle/>
          <a:p>
            <a:r>
              <a:rPr lang="en-US" sz="2800" spc="-1">
                <a:latin typeface="Calibri"/>
                <a:ea typeface="+mn-lt"/>
                <a:cs typeface="Calibri"/>
              </a:rPr>
              <a:t>VGG19 :</a:t>
            </a:r>
            <a:endParaRPr lang="en-US"/>
          </a:p>
          <a:p>
            <a:pPr marL="457200" indent="-457200">
              <a:buFont typeface="Arial"/>
              <a:buChar char="•"/>
            </a:pPr>
            <a:r>
              <a:rPr lang="en-US" sz="2800" spc="-1">
                <a:latin typeface="Calibri"/>
                <a:ea typeface="+mn-lt"/>
                <a:cs typeface="Calibri"/>
              </a:rPr>
              <a:t>16 convolutional layers </a:t>
            </a:r>
            <a:endParaRPr lang="en-US">
              <a:latin typeface="Arial"/>
              <a:ea typeface="+mn-lt"/>
              <a:cs typeface="Calibri"/>
            </a:endParaRPr>
          </a:p>
          <a:p>
            <a:pPr marL="457200" indent="-457200">
              <a:buFont typeface="Arial"/>
              <a:buChar char="•"/>
            </a:pPr>
            <a:r>
              <a:rPr lang="en-US" sz="2800" spc="-1">
                <a:latin typeface="Calibri"/>
                <a:ea typeface="+mn-lt"/>
                <a:cs typeface="Calibri"/>
              </a:rPr>
              <a:t>3 fully connected layers</a:t>
            </a:r>
            <a:endParaRPr lang="en-US"/>
          </a:p>
          <a:p>
            <a:br>
              <a:rPr lang="en-US" sz="2800" spc="-1">
                <a:solidFill>
                  <a:srgbClr val="000000"/>
                </a:solidFill>
                <a:latin typeface="Calibri"/>
                <a:ea typeface="+mn-lt"/>
                <a:cs typeface="Calibri"/>
              </a:rPr>
            </a:br>
            <a:endParaRPr lang="en-US" sz="2800" b="0" strike="noStrike" spc="-1">
              <a:solidFill>
                <a:srgbClr val="000000"/>
              </a:solidFill>
              <a:latin typeface="Calibri"/>
              <a:ea typeface="+mn-lt"/>
              <a:cs typeface="Calibri"/>
            </a:endParaRPr>
          </a:p>
        </p:txBody>
      </p:sp>
      <p:pic>
        <p:nvPicPr>
          <p:cNvPr id="3" name="Picture 2">
            <a:extLst>
              <a:ext uri="{FF2B5EF4-FFF2-40B4-BE49-F238E27FC236}">
                <a16:creationId xmlns:a16="http://schemas.microsoft.com/office/drawing/2014/main" id="{16A206DF-36E0-3AE8-6199-47C5E2E318DE}"/>
              </a:ext>
            </a:extLst>
          </p:cNvPr>
          <p:cNvPicPr>
            <a:picLocks noChangeAspect="1"/>
          </p:cNvPicPr>
          <p:nvPr/>
        </p:nvPicPr>
        <p:blipFill>
          <a:blip r:embed="rId2"/>
          <a:stretch>
            <a:fillRect/>
          </a:stretch>
        </p:blipFill>
        <p:spPr>
          <a:xfrm>
            <a:off x="1359617" y="2517673"/>
            <a:ext cx="9595669" cy="3297493"/>
          </a:xfrm>
          <a:prstGeom prst="rect">
            <a:avLst/>
          </a:prstGeom>
        </p:spPr>
      </p:pic>
    </p:spTree>
    <p:extLst>
      <p:ext uri="{BB962C8B-B14F-4D97-AF65-F5344CB8AC3E}">
        <p14:creationId xmlns:p14="http://schemas.microsoft.com/office/powerpoint/2010/main" val="24996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215F1-541F-A133-5E24-3C21F42BC068}"/>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377AC98-91F2-7F7B-F50E-D75CA0C1FC51}"/>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Residual </a:t>
            </a:r>
            <a:r>
              <a:rPr lang="en-US" sz="2800" b="1" spc="-1">
                <a:solidFill>
                  <a:schemeClr val="bg1"/>
                </a:solidFill>
                <a:latin typeface="Lato"/>
                <a:cs typeface="Arial"/>
              </a:rPr>
              <a:t>Network</a:t>
            </a:r>
            <a:r>
              <a:rPr lang="en-US" sz="2800" b="1" spc="-1">
                <a:solidFill>
                  <a:schemeClr val="bg1"/>
                </a:solidFill>
                <a:cs typeface="Arial"/>
              </a:rPr>
              <a:t>(ResNet)</a:t>
            </a:r>
          </a:p>
        </p:txBody>
      </p:sp>
      <p:sp>
        <p:nvSpPr>
          <p:cNvPr id="316" name="TextShape 2">
            <a:extLst>
              <a:ext uri="{FF2B5EF4-FFF2-40B4-BE49-F238E27FC236}">
                <a16:creationId xmlns:a16="http://schemas.microsoft.com/office/drawing/2014/main" id="{DEC18BCB-C98D-276D-0AAE-C1FE181BFA51}"/>
              </a:ext>
            </a:extLst>
          </p:cNvPr>
          <p:cNvSpPr txBox="1"/>
          <p:nvPr/>
        </p:nvSpPr>
        <p:spPr>
          <a:xfrm>
            <a:off x="421187" y="959413"/>
            <a:ext cx="11504882" cy="5314259"/>
          </a:xfrm>
          <a:prstGeom prst="rect">
            <a:avLst/>
          </a:prstGeom>
          <a:noFill/>
          <a:ln>
            <a:noFill/>
          </a:ln>
        </p:spPr>
        <p:txBody>
          <a:bodyPr lIns="90000" tIns="45000" rIns="90000" bIns="45000" anchor="t">
            <a:noAutofit/>
          </a:bodyPr>
          <a:lstStyle/>
          <a:p>
            <a:r>
              <a:rPr lang="en-US" sz="2800" b="1" spc="-1">
                <a:ea typeface="+mn-lt"/>
                <a:cs typeface="+mn-lt"/>
              </a:rPr>
              <a:t>ResNet</a:t>
            </a:r>
            <a:r>
              <a:rPr lang="en-US" sz="2800" spc="-1">
                <a:ea typeface="+mn-lt"/>
                <a:cs typeface="+mn-lt"/>
              </a:rPr>
              <a:t> is a CNN architecture that overcame the </a:t>
            </a:r>
            <a:r>
              <a:rPr lang="en-US" sz="2800" b="1" spc="-1">
                <a:ea typeface="+mn-lt"/>
                <a:cs typeface="+mn-lt"/>
              </a:rPr>
              <a:t>vanishing gradient</a:t>
            </a:r>
            <a:r>
              <a:rPr lang="en-US" sz="2800" spc="-1">
                <a:ea typeface="+mn-lt"/>
                <a:cs typeface="+mn-lt"/>
              </a:rPr>
              <a:t> problem, making it possible to construct deeper networks, which outperform shallower networks.</a:t>
            </a:r>
            <a:endParaRPr lang="en-US"/>
          </a:p>
        </p:txBody>
      </p:sp>
      <p:pic>
        <p:nvPicPr>
          <p:cNvPr id="2" name="Picture 1" descr="Vanishing and Exploding Gradients in Deep Neural Networks">
            <a:extLst>
              <a:ext uri="{FF2B5EF4-FFF2-40B4-BE49-F238E27FC236}">
                <a16:creationId xmlns:a16="http://schemas.microsoft.com/office/drawing/2014/main" id="{5AE3879D-7046-E8FC-4140-8F761CB9A144}"/>
              </a:ext>
            </a:extLst>
          </p:cNvPr>
          <p:cNvPicPr>
            <a:picLocks noChangeAspect="1"/>
          </p:cNvPicPr>
          <p:nvPr/>
        </p:nvPicPr>
        <p:blipFill>
          <a:blip r:embed="rId3"/>
          <a:stretch>
            <a:fillRect/>
          </a:stretch>
        </p:blipFill>
        <p:spPr>
          <a:xfrm>
            <a:off x="3753294" y="2341952"/>
            <a:ext cx="4687554" cy="3520309"/>
          </a:xfrm>
          <a:prstGeom prst="rect">
            <a:avLst/>
          </a:prstGeom>
        </p:spPr>
      </p:pic>
    </p:spTree>
    <p:extLst>
      <p:ext uri="{BB962C8B-B14F-4D97-AF65-F5344CB8AC3E}">
        <p14:creationId xmlns:p14="http://schemas.microsoft.com/office/powerpoint/2010/main" val="2284450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78E8E-0780-1E9F-F088-BF027166729C}"/>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9EF16F7E-91AC-A1A9-D412-DDFA6BD49688}"/>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Residual Block</a:t>
            </a:r>
          </a:p>
        </p:txBody>
      </p:sp>
      <p:sp>
        <p:nvSpPr>
          <p:cNvPr id="316" name="TextShape 2">
            <a:extLst>
              <a:ext uri="{FF2B5EF4-FFF2-40B4-BE49-F238E27FC236}">
                <a16:creationId xmlns:a16="http://schemas.microsoft.com/office/drawing/2014/main" id="{B2BFAC11-E62D-EC5E-AE98-291FB4CCA89D}"/>
              </a:ext>
            </a:extLst>
          </p:cNvPr>
          <p:cNvSpPr txBox="1"/>
          <p:nvPr/>
        </p:nvSpPr>
        <p:spPr>
          <a:xfrm>
            <a:off x="421187" y="959413"/>
            <a:ext cx="10487232" cy="5314259"/>
          </a:xfrm>
          <a:prstGeom prst="rect">
            <a:avLst/>
          </a:prstGeom>
          <a:noFill/>
          <a:ln>
            <a:noFill/>
          </a:ln>
        </p:spPr>
        <p:txBody>
          <a:bodyPr lIns="90000" tIns="45000" rIns="90000" bIns="45000" anchor="t">
            <a:noAutofit/>
          </a:bodyPr>
          <a:lstStyle/>
          <a:p>
            <a:pPr marL="457200" indent="-457200">
              <a:buFont typeface="Arial"/>
              <a:buChar char="•"/>
            </a:pPr>
            <a:r>
              <a:rPr lang="en-US" sz="2800" spc="-1">
                <a:ea typeface="+mn-lt"/>
                <a:cs typeface="+mn-lt"/>
              </a:rPr>
              <a:t>The idea of ResNet is inspired by the technique is called skip connections</a:t>
            </a:r>
            <a:endParaRPr lang="en-US"/>
          </a:p>
          <a:p>
            <a:pPr marL="457200" indent="-457200">
              <a:buFont typeface="Arial"/>
              <a:buChar char="•"/>
            </a:pPr>
            <a:r>
              <a:rPr lang="en-US" sz="2800" spc="-1">
                <a:ea typeface="+mn-lt"/>
                <a:cs typeface="+mn-lt"/>
              </a:rPr>
              <a:t>These Residual Block help we overcome the gradient vanishing and possible to explore additional parts of the feature space.</a:t>
            </a:r>
            <a:endParaRPr lang="en-US" sz="2800" spc="-1">
              <a:cs typeface="Arial"/>
            </a:endParaRPr>
          </a:p>
        </p:txBody>
      </p:sp>
      <p:pic>
        <p:nvPicPr>
          <p:cNvPr id="2" name="Picture 1">
            <a:extLst>
              <a:ext uri="{FF2B5EF4-FFF2-40B4-BE49-F238E27FC236}">
                <a16:creationId xmlns:a16="http://schemas.microsoft.com/office/drawing/2014/main" id="{467FC877-C630-80BF-C6FF-C2DC53D28873}"/>
              </a:ext>
            </a:extLst>
          </p:cNvPr>
          <p:cNvPicPr>
            <a:picLocks noChangeAspect="1"/>
          </p:cNvPicPr>
          <p:nvPr/>
        </p:nvPicPr>
        <p:blipFill>
          <a:blip r:embed="rId3"/>
          <a:stretch>
            <a:fillRect/>
          </a:stretch>
        </p:blipFill>
        <p:spPr>
          <a:xfrm>
            <a:off x="7024807" y="3093350"/>
            <a:ext cx="3648075" cy="3006509"/>
          </a:xfrm>
          <a:prstGeom prst="rect">
            <a:avLst/>
          </a:prstGeom>
        </p:spPr>
      </p:pic>
      <p:pic>
        <p:nvPicPr>
          <p:cNvPr id="3" name="Picture 2">
            <a:extLst>
              <a:ext uri="{FF2B5EF4-FFF2-40B4-BE49-F238E27FC236}">
                <a16:creationId xmlns:a16="http://schemas.microsoft.com/office/drawing/2014/main" id="{4CB0A6AA-4A1F-879B-B2C3-0BE971E72F13}"/>
              </a:ext>
            </a:extLst>
          </p:cNvPr>
          <p:cNvPicPr>
            <a:picLocks noChangeAspect="1"/>
          </p:cNvPicPr>
          <p:nvPr/>
        </p:nvPicPr>
        <p:blipFill>
          <a:blip r:embed="rId4"/>
          <a:stretch>
            <a:fillRect/>
          </a:stretch>
        </p:blipFill>
        <p:spPr>
          <a:xfrm>
            <a:off x="1629330" y="3095689"/>
            <a:ext cx="4441417" cy="2758564"/>
          </a:xfrm>
          <a:prstGeom prst="rect">
            <a:avLst/>
          </a:prstGeom>
        </p:spPr>
      </p:pic>
    </p:spTree>
    <p:extLst>
      <p:ext uri="{BB962C8B-B14F-4D97-AF65-F5344CB8AC3E}">
        <p14:creationId xmlns:p14="http://schemas.microsoft.com/office/powerpoint/2010/main" val="3879095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BC8CA-D764-E56A-0AB7-BEF1B4BEDEEB}"/>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E00EDE96-2975-1C74-246E-A41EF1C5C467}"/>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ResNet Architecture</a:t>
            </a:r>
          </a:p>
        </p:txBody>
      </p:sp>
      <p:sp>
        <p:nvSpPr>
          <p:cNvPr id="3" name="TextShape 2">
            <a:extLst>
              <a:ext uri="{FF2B5EF4-FFF2-40B4-BE49-F238E27FC236}">
                <a16:creationId xmlns:a16="http://schemas.microsoft.com/office/drawing/2014/main" id="{BDF95944-D03A-66C2-5D9B-2E762ED2D8CB}"/>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ResNet are made by stacking these residual blocks together. </a:t>
            </a:r>
            <a:endParaRPr lang="en-US">
              <a:ea typeface="+mn-lt"/>
              <a:cs typeface="+mn-lt"/>
            </a:endParaRPr>
          </a:p>
          <a:p>
            <a:endParaRPr lang="en-US" sz="2800" spc="-1">
              <a:cs typeface="Arial"/>
            </a:endParaRPr>
          </a:p>
        </p:txBody>
      </p:sp>
      <p:pic>
        <p:nvPicPr>
          <p:cNvPr id="4" name="Picture 3">
            <a:extLst>
              <a:ext uri="{FF2B5EF4-FFF2-40B4-BE49-F238E27FC236}">
                <a16:creationId xmlns:a16="http://schemas.microsoft.com/office/drawing/2014/main" id="{64B96A6A-BE91-CFFF-3BBB-2BC9F7FBD6C8}"/>
              </a:ext>
            </a:extLst>
          </p:cNvPr>
          <p:cNvPicPr>
            <a:picLocks noChangeAspect="1"/>
          </p:cNvPicPr>
          <p:nvPr/>
        </p:nvPicPr>
        <p:blipFill>
          <a:blip r:embed="rId3"/>
          <a:stretch>
            <a:fillRect/>
          </a:stretch>
        </p:blipFill>
        <p:spPr>
          <a:xfrm>
            <a:off x="542774" y="1935791"/>
            <a:ext cx="11112500" cy="2986417"/>
          </a:xfrm>
          <a:prstGeom prst="rect">
            <a:avLst/>
          </a:prstGeom>
        </p:spPr>
      </p:pic>
    </p:spTree>
    <p:extLst>
      <p:ext uri="{BB962C8B-B14F-4D97-AF65-F5344CB8AC3E}">
        <p14:creationId xmlns:p14="http://schemas.microsoft.com/office/powerpoint/2010/main" val="543027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1BD31-5477-41AA-A5CA-B5520940E801}"/>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408AB5CC-2A98-A6EF-8672-EA8C415DEFEE}"/>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YOLOv5</a:t>
            </a:r>
          </a:p>
        </p:txBody>
      </p:sp>
      <p:sp>
        <p:nvSpPr>
          <p:cNvPr id="3" name="TextShape 2">
            <a:extLst>
              <a:ext uri="{FF2B5EF4-FFF2-40B4-BE49-F238E27FC236}">
                <a16:creationId xmlns:a16="http://schemas.microsoft.com/office/drawing/2014/main" id="{945171C6-D597-F0F8-3705-F44D1D29606C}"/>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YOLOv5 is a popular real-time object detection algorithm used in computer vision.</a:t>
            </a:r>
            <a:endParaRPr lang="en-US">
              <a:ea typeface="+mn-lt"/>
              <a:cs typeface="+mn-lt"/>
            </a:endParaRPr>
          </a:p>
          <a:p>
            <a:r>
              <a:rPr lang="en-US" sz="2800" spc="-1">
                <a:ea typeface="+mn-lt"/>
                <a:cs typeface="+mn-lt"/>
              </a:rPr>
              <a:t>YOLOv5 achieves competitive performance through improvements in the architecture, training techniques, and data augmentation.</a:t>
            </a:r>
            <a:endParaRPr lang="en-US"/>
          </a:p>
        </p:txBody>
      </p:sp>
    </p:spTree>
    <p:extLst>
      <p:ext uri="{BB962C8B-B14F-4D97-AF65-F5344CB8AC3E}">
        <p14:creationId xmlns:p14="http://schemas.microsoft.com/office/powerpoint/2010/main" val="1908298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3D075-739C-EA74-49C5-9BB1C67FA4B1}"/>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F410A0B5-6D24-6963-40CB-6F13C48563A9}"/>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YOLOv5 Architecture</a:t>
            </a:r>
          </a:p>
        </p:txBody>
      </p:sp>
      <p:sp>
        <p:nvSpPr>
          <p:cNvPr id="3" name="TextShape 2">
            <a:extLst>
              <a:ext uri="{FF2B5EF4-FFF2-40B4-BE49-F238E27FC236}">
                <a16:creationId xmlns:a16="http://schemas.microsoft.com/office/drawing/2014/main" id="{59F76468-8618-FB59-4302-C1DBFB6728ED}"/>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algn="ctr"/>
            <a:r>
              <a:rPr lang="en-US" sz="2800" spc="-1">
                <a:cs typeface="Arial"/>
              </a:rPr>
              <a:t>Divided into 3 sections: Backbone, Neck, Head </a:t>
            </a:r>
            <a:endParaRPr lang="en-US"/>
          </a:p>
        </p:txBody>
      </p:sp>
      <p:pic>
        <p:nvPicPr>
          <p:cNvPr id="2" name="Picture 1">
            <a:extLst>
              <a:ext uri="{FF2B5EF4-FFF2-40B4-BE49-F238E27FC236}">
                <a16:creationId xmlns:a16="http://schemas.microsoft.com/office/drawing/2014/main" id="{9B71B83B-EBB0-217A-C96C-81A6EA9C2B36}"/>
              </a:ext>
            </a:extLst>
          </p:cNvPr>
          <p:cNvPicPr>
            <a:picLocks noChangeAspect="1"/>
          </p:cNvPicPr>
          <p:nvPr/>
        </p:nvPicPr>
        <p:blipFill>
          <a:blip r:embed="rId2"/>
          <a:stretch>
            <a:fillRect/>
          </a:stretch>
        </p:blipFill>
        <p:spPr>
          <a:xfrm>
            <a:off x="2285546" y="1387550"/>
            <a:ext cx="7258050" cy="4905375"/>
          </a:xfrm>
          <a:prstGeom prst="rect">
            <a:avLst/>
          </a:prstGeom>
        </p:spPr>
      </p:pic>
    </p:spTree>
    <p:extLst>
      <p:ext uri="{BB962C8B-B14F-4D97-AF65-F5344CB8AC3E}">
        <p14:creationId xmlns:p14="http://schemas.microsoft.com/office/powerpoint/2010/main" val="3942223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7907E-1A51-BE73-83D4-584CC6F8583B}"/>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9FFAADAF-182F-DC1C-56AE-EC010379C6F3}"/>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Backbone</a:t>
            </a:r>
          </a:p>
        </p:txBody>
      </p:sp>
      <p:sp>
        <p:nvSpPr>
          <p:cNvPr id="3" name="TextShape 2">
            <a:extLst>
              <a:ext uri="{FF2B5EF4-FFF2-40B4-BE49-F238E27FC236}">
                <a16:creationId xmlns:a16="http://schemas.microsoft.com/office/drawing/2014/main" id="{1C6AAAC7-814C-828D-A054-47E18F21738F}"/>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buFont typeface="Arial"/>
              <a:buChar char="•"/>
            </a:pPr>
            <a:r>
              <a:rPr lang="en-US" sz="2800" spc="-1">
                <a:ea typeface="+mn-lt"/>
                <a:cs typeface="+mn-lt"/>
              </a:rPr>
              <a:t>The backbone is designed using the CSP-Darknet53 structure</a:t>
            </a:r>
            <a:endParaRPr lang="en-US"/>
          </a:p>
          <a:p>
            <a:pPr marL="457200" indent="-457200">
              <a:buFont typeface="Arial"/>
              <a:buChar char="•"/>
            </a:pPr>
            <a:r>
              <a:rPr lang="en-US" sz="2800" spc="-1">
                <a:cs typeface="Arial"/>
              </a:rPr>
              <a:t>Modified Darknet architecture by using </a:t>
            </a:r>
            <a:r>
              <a:rPr lang="en-US" sz="2800" spc="-1" err="1">
                <a:cs typeface="Arial"/>
              </a:rPr>
              <a:t>CSPDenseBlock</a:t>
            </a:r>
            <a:r>
              <a:rPr lang="en-US" sz="2800" spc="-1">
                <a:cs typeface="Arial"/>
              </a:rPr>
              <a:t> instead of </a:t>
            </a:r>
            <a:r>
              <a:rPr lang="en-US" sz="2800" spc="-1" err="1">
                <a:cs typeface="Arial"/>
              </a:rPr>
              <a:t>DenseBlock</a:t>
            </a:r>
          </a:p>
        </p:txBody>
      </p:sp>
      <p:pic>
        <p:nvPicPr>
          <p:cNvPr id="4" name="Picture 3">
            <a:extLst>
              <a:ext uri="{FF2B5EF4-FFF2-40B4-BE49-F238E27FC236}">
                <a16:creationId xmlns:a16="http://schemas.microsoft.com/office/drawing/2014/main" id="{9A6835D8-8209-848E-4003-E9BE740E35FE}"/>
              </a:ext>
            </a:extLst>
          </p:cNvPr>
          <p:cNvPicPr>
            <a:picLocks noChangeAspect="1"/>
          </p:cNvPicPr>
          <p:nvPr/>
        </p:nvPicPr>
        <p:blipFill>
          <a:blip r:embed="rId3"/>
          <a:stretch>
            <a:fillRect/>
          </a:stretch>
        </p:blipFill>
        <p:spPr>
          <a:xfrm>
            <a:off x="262157" y="2343645"/>
            <a:ext cx="8005536" cy="3708249"/>
          </a:xfrm>
          <a:prstGeom prst="rect">
            <a:avLst/>
          </a:prstGeom>
        </p:spPr>
      </p:pic>
      <p:pic>
        <p:nvPicPr>
          <p:cNvPr id="2" name="Picture 1">
            <a:extLst>
              <a:ext uri="{FF2B5EF4-FFF2-40B4-BE49-F238E27FC236}">
                <a16:creationId xmlns:a16="http://schemas.microsoft.com/office/drawing/2014/main" id="{442E686F-970A-3B34-3D11-168CEB9B726F}"/>
              </a:ext>
            </a:extLst>
          </p:cNvPr>
          <p:cNvPicPr>
            <a:picLocks noChangeAspect="1"/>
          </p:cNvPicPr>
          <p:nvPr/>
        </p:nvPicPr>
        <p:blipFill>
          <a:blip r:embed="rId4"/>
          <a:stretch>
            <a:fillRect/>
          </a:stretch>
        </p:blipFill>
        <p:spPr>
          <a:xfrm>
            <a:off x="8272819" y="3192406"/>
            <a:ext cx="3835019" cy="2793306"/>
          </a:xfrm>
          <a:prstGeom prst="rect">
            <a:avLst/>
          </a:prstGeom>
        </p:spPr>
      </p:pic>
    </p:spTree>
    <p:extLst>
      <p:ext uri="{BB962C8B-B14F-4D97-AF65-F5344CB8AC3E}">
        <p14:creationId xmlns:p14="http://schemas.microsoft.com/office/powerpoint/2010/main" val="843649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D7034-0995-2C4B-44AF-F37DC7AD0858}"/>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C96FC0A9-3558-03F3-0167-9F899E73D89D}"/>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Neck</a:t>
            </a:r>
            <a:endParaRPr lang="en-US">
              <a:solidFill>
                <a:schemeClr val="bg1"/>
              </a:solidFill>
            </a:endParaRPr>
          </a:p>
        </p:txBody>
      </p:sp>
      <p:sp>
        <p:nvSpPr>
          <p:cNvPr id="3" name="TextShape 2">
            <a:extLst>
              <a:ext uri="{FF2B5EF4-FFF2-40B4-BE49-F238E27FC236}">
                <a16:creationId xmlns:a16="http://schemas.microsoft.com/office/drawing/2014/main" id="{30D6A07C-2B16-5D1C-EB4E-20D3E0F14E4D}"/>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buFont typeface="Arial"/>
              <a:buChar char="•"/>
            </a:pPr>
            <a:r>
              <a:rPr lang="en-US" sz="2800" spc="-1">
                <a:cs typeface="Arial"/>
              </a:rPr>
              <a:t>Used </a:t>
            </a:r>
            <a:r>
              <a:rPr lang="en-US" sz="2800" spc="-1">
                <a:ea typeface="+mn-lt"/>
                <a:cs typeface="+mn-lt"/>
              </a:rPr>
              <a:t>Spatial Pyramid Pooling Fusion(SPPF) and CSP-PAN structure</a:t>
            </a:r>
            <a:endParaRPr lang="en-US" sz="2800" spc="-1">
              <a:cs typeface="Arial"/>
            </a:endParaRPr>
          </a:p>
        </p:txBody>
      </p:sp>
      <p:pic>
        <p:nvPicPr>
          <p:cNvPr id="5" name="Picture 4">
            <a:extLst>
              <a:ext uri="{FF2B5EF4-FFF2-40B4-BE49-F238E27FC236}">
                <a16:creationId xmlns:a16="http://schemas.microsoft.com/office/drawing/2014/main" id="{2793CA31-61EB-0A6D-CC09-97CC39C54F71}"/>
              </a:ext>
            </a:extLst>
          </p:cNvPr>
          <p:cNvPicPr>
            <a:picLocks noChangeAspect="1"/>
          </p:cNvPicPr>
          <p:nvPr/>
        </p:nvPicPr>
        <p:blipFill>
          <a:blip r:embed="rId2"/>
          <a:stretch>
            <a:fillRect/>
          </a:stretch>
        </p:blipFill>
        <p:spPr>
          <a:xfrm>
            <a:off x="1533525" y="2187410"/>
            <a:ext cx="9124950" cy="3438525"/>
          </a:xfrm>
          <a:prstGeom prst="rect">
            <a:avLst/>
          </a:prstGeom>
        </p:spPr>
      </p:pic>
    </p:spTree>
    <p:extLst>
      <p:ext uri="{BB962C8B-B14F-4D97-AF65-F5344CB8AC3E}">
        <p14:creationId xmlns:p14="http://schemas.microsoft.com/office/powerpoint/2010/main" val="305947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B24D3-E7F6-ABC6-AA59-063A1FA130D4}"/>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248A215D-9B5A-907E-9436-5CC32921806C}"/>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Head</a:t>
            </a:r>
          </a:p>
        </p:txBody>
      </p:sp>
      <p:sp>
        <p:nvSpPr>
          <p:cNvPr id="3" name="TextShape 2">
            <a:extLst>
              <a:ext uri="{FF2B5EF4-FFF2-40B4-BE49-F238E27FC236}">
                <a16:creationId xmlns:a16="http://schemas.microsoft.com/office/drawing/2014/main" id="{ABB50A75-0C2F-0822-581D-62FE1946904A}"/>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cs typeface="Arial"/>
              </a:rPr>
              <a:t>3 </a:t>
            </a:r>
            <a:r>
              <a:rPr lang="en-US" sz="2800" spc="-1" err="1">
                <a:cs typeface="Arial"/>
              </a:rPr>
              <a:t>dectection</a:t>
            </a:r>
            <a:r>
              <a:rPr lang="en-US" sz="2800" spc="-1">
                <a:cs typeface="Arial"/>
              </a:rPr>
              <a:t> layers:</a:t>
            </a:r>
          </a:p>
          <a:p>
            <a:pPr marL="457200" indent="-457200">
              <a:buFont typeface="Arial"/>
              <a:buChar char="•"/>
            </a:pPr>
            <a:r>
              <a:rPr lang="en-US" sz="2800" spc="-1">
                <a:ea typeface="+mn-lt"/>
                <a:cs typeface="+mn-lt"/>
              </a:rPr>
              <a:t>80 x 80x 256 for detect small size object</a:t>
            </a:r>
          </a:p>
          <a:p>
            <a:pPr marL="457200" indent="-457200">
              <a:buFont typeface="Arial"/>
              <a:buChar char="•"/>
            </a:pPr>
            <a:r>
              <a:rPr lang="en-US" sz="2800" spc="-1">
                <a:ea typeface="+mn-lt"/>
                <a:cs typeface="+mn-lt"/>
              </a:rPr>
              <a:t>40 x 40x 512 for detect medium size object</a:t>
            </a:r>
          </a:p>
          <a:p>
            <a:pPr marL="457200" indent="-457200">
              <a:buFont typeface="Arial"/>
              <a:buChar char="•"/>
            </a:pPr>
            <a:r>
              <a:rPr lang="en-US" sz="2800" spc="-1">
                <a:ea typeface="+mn-lt"/>
                <a:cs typeface="+mn-lt"/>
              </a:rPr>
              <a:t>80 x 80x 512 for detect large size object</a:t>
            </a:r>
            <a:endParaRPr lang="en-US"/>
          </a:p>
        </p:txBody>
      </p:sp>
    </p:spTree>
    <p:extLst>
      <p:ext uri="{BB962C8B-B14F-4D97-AF65-F5344CB8AC3E}">
        <p14:creationId xmlns:p14="http://schemas.microsoft.com/office/powerpoint/2010/main" val="2678041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660A8-BAFA-26CD-9977-FC0A605BE789}"/>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900904D-894C-0571-F12C-CB4CAC2E8FBA}"/>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Augmentation </a:t>
            </a:r>
          </a:p>
        </p:txBody>
      </p:sp>
      <p:sp>
        <p:nvSpPr>
          <p:cNvPr id="3" name="TextShape 2">
            <a:extLst>
              <a:ext uri="{FF2B5EF4-FFF2-40B4-BE49-F238E27FC236}">
                <a16:creationId xmlns:a16="http://schemas.microsoft.com/office/drawing/2014/main" id="{86379A32-62D1-B287-BC8B-E362D34BDB41}"/>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Mosaic Augmentation</a:t>
            </a:r>
          </a:p>
          <a:p>
            <a:endParaRPr lang="en-US" sz="2800" spc="-1">
              <a:cs typeface="Arial"/>
            </a:endParaRPr>
          </a:p>
        </p:txBody>
      </p:sp>
      <p:pic>
        <p:nvPicPr>
          <p:cNvPr id="2" name="Picture 1">
            <a:extLst>
              <a:ext uri="{FF2B5EF4-FFF2-40B4-BE49-F238E27FC236}">
                <a16:creationId xmlns:a16="http://schemas.microsoft.com/office/drawing/2014/main" id="{BDD824E9-A3AB-BA13-711A-FD7E43AE2A99}"/>
              </a:ext>
            </a:extLst>
          </p:cNvPr>
          <p:cNvPicPr>
            <a:picLocks noChangeAspect="1"/>
          </p:cNvPicPr>
          <p:nvPr/>
        </p:nvPicPr>
        <p:blipFill>
          <a:blip r:embed="rId3"/>
          <a:stretch>
            <a:fillRect/>
          </a:stretch>
        </p:blipFill>
        <p:spPr>
          <a:xfrm>
            <a:off x="1010227" y="1577630"/>
            <a:ext cx="9871363" cy="4187648"/>
          </a:xfrm>
          <a:prstGeom prst="rect">
            <a:avLst/>
          </a:prstGeom>
        </p:spPr>
      </p:pic>
    </p:spTree>
    <p:extLst>
      <p:ext uri="{BB962C8B-B14F-4D97-AF65-F5344CB8AC3E}">
        <p14:creationId xmlns:p14="http://schemas.microsoft.com/office/powerpoint/2010/main" val="1664158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reeform 1"/>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60914732-139D-E75E-9B18-0EE6F1D4FD60}"/>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68B4803E-C211-1AD5-9B1E-8C4B9DF6DB4C}"/>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5F44-2CDD-5B56-4022-3EAFE4FBD5F4}"/>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D21EB384-A399-AF78-C0F7-B68A7E40D13B}"/>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Augmentation </a:t>
            </a:r>
          </a:p>
        </p:txBody>
      </p:sp>
      <p:sp>
        <p:nvSpPr>
          <p:cNvPr id="3" name="TextShape 2">
            <a:extLst>
              <a:ext uri="{FF2B5EF4-FFF2-40B4-BE49-F238E27FC236}">
                <a16:creationId xmlns:a16="http://schemas.microsoft.com/office/drawing/2014/main" id="{01C4B05E-C1FD-782A-8481-DE94BE832897}"/>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Copy-Paste Augmentation</a:t>
            </a:r>
          </a:p>
          <a:p>
            <a:endParaRPr lang="en-US" sz="2800" spc="-1">
              <a:cs typeface="Arial"/>
            </a:endParaRPr>
          </a:p>
        </p:txBody>
      </p:sp>
      <p:pic>
        <p:nvPicPr>
          <p:cNvPr id="4" name="Picture 3">
            <a:extLst>
              <a:ext uri="{FF2B5EF4-FFF2-40B4-BE49-F238E27FC236}">
                <a16:creationId xmlns:a16="http://schemas.microsoft.com/office/drawing/2014/main" id="{10174AD2-3E51-146F-1A84-691A7AAD2877}"/>
              </a:ext>
            </a:extLst>
          </p:cNvPr>
          <p:cNvPicPr>
            <a:picLocks noChangeAspect="1"/>
          </p:cNvPicPr>
          <p:nvPr/>
        </p:nvPicPr>
        <p:blipFill>
          <a:blip r:embed="rId3"/>
          <a:stretch>
            <a:fillRect/>
          </a:stretch>
        </p:blipFill>
        <p:spPr>
          <a:xfrm>
            <a:off x="1564409" y="1685039"/>
            <a:ext cx="9074727" cy="3868922"/>
          </a:xfrm>
          <a:prstGeom prst="rect">
            <a:avLst/>
          </a:prstGeom>
        </p:spPr>
      </p:pic>
    </p:spTree>
    <p:extLst>
      <p:ext uri="{BB962C8B-B14F-4D97-AF65-F5344CB8AC3E}">
        <p14:creationId xmlns:p14="http://schemas.microsoft.com/office/powerpoint/2010/main" val="757340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E388B-5964-7E7A-C7C0-4EA2835A2E0F}"/>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BB67858E-B2CD-0FB8-0959-B42BEBF11CEF}"/>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Augmentation </a:t>
            </a:r>
          </a:p>
        </p:txBody>
      </p:sp>
      <p:sp>
        <p:nvSpPr>
          <p:cNvPr id="3" name="TextShape 2">
            <a:extLst>
              <a:ext uri="{FF2B5EF4-FFF2-40B4-BE49-F238E27FC236}">
                <a16:creationId xmlns:a16="http://schemas.microsoft.com/office/drawing/2014/main" id="{99B38A0A-2E9F-44F0-0FBC-BC2721C98542}"/>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Random Affine Transformations</a:t>
            </a:r>
            <a:endParaRPr lang="en-US"/>
          </a:p>
          <a:p>
            <a:endParaRPr lang="en-US" sz="2800" spc="-1">
              <a:cs typeface="Arial"/>
            </a:endParaRPr>
          </a:p>
        </p:txBody>
      </p:sp>
      <p:pic>
        <p:nvPicPr>
          <p:cNvPr id="4" name="Picture 3">
            <a:extLst>
              <a:ext uri="{FF2B5EF4-FFF2-40B4-BE49-F238E27FC236}">
                <a16:creationId xmlns:a16="http://schemas.microsoft.com/office/drawing/2014/main" id="{88C458DF-055B-886C-FA6F-FC6A4A4C63DC}"/>
              </a:ext>
            </a:extLst>
          </p:cNvPr>
          <p:cNvPicPr>
            <a:picLocks noChangeAspect="1"/>
          </p:cNvPicPr>
          <p:nvPr/>
        </p:nvPicPr>
        <p:blipFill>
          <a:blip r:embed="rId2"/>
          <a:stretch>
            <a:fillRect/>
          </a:stretch>
        </p:blipFill>
        <p:spPr>
          <a:xfrm>
            <a:off x="1616363" y="1600665"/>
            <a:ext cx="8959273" cy="4037670"/>
          </a:xfrm>
          <a:prstGeom prst="rect">
            <a:avLst/>
          </a:prstGeom>
        </p:spPr>
      </p:pic>
    </p:spTree>
    <p:extLst>
      <p:ext uri="{BB962C8B-B14F-4D97-AF65-F5344CB8AC3E}">
        <p14:creationId xmlns:p14="http://schemas.microsoft.com/office/powerpoint/2010/main" val="148364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C831-FD9C-C5F1-1136-F7730740D867}"/>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DC5A7A8F-C410-7CA7-38DD-E26C0F0CB8B7}"/>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Data Augmentation </a:t>
            </a:r>
          </a:p>
        </p:txBody>
      </p:sp>
      <p:sp>
        <p:nvSpPr>
          <p:cNvPr id="3" name="TextShape 2">
            <a:extLst>
              <a:ext uri="{FF2B5EF4-FFF2-40B4-BE49-F238E27FC236}">
                <a16:creationId xmlns:a16="http://schemas.microsoft.com/office/drawing/2014/main" id="{AF2E37CC-5F0B-28F1-E70E-D6F69D86EB04}"/>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err="1">
                <a:ea typeface="+mn-lt"/>
                <a:cs typeface="+mn-lt"/>
              </a:rPr>
              <a:t>MixUp</a:t>
            </a:r>
            <a:r>
              <a:rPr lang="en-US" sz="2800" spc="-1">
                <a:ea typeface="+mn-lt"/>
                <a:cs typeface="+mn-lt"/>
              </a:rPr>
              <a:t> Augmentation</a:t>
            </a:r>
            <a:endParaRPr lang="en-US">
              <a:ea typeface="+mn-lt"/>
              <a:cs typeface="+mn-lt"/>
            </a:endParaRPr>
          </a:p>
          <a:p>
            <a:endParaRPr lang="en-US" sz="2800" spc="-1">
              <a:cs typeface="Arial"/>
            </a:endParaRPr>
          </a:p>
        </p:txBody>
      </p:sp>
      <p:pic>
        <p:nvPicPr>
          <p:cNvPr id="4" name="Picture 3">
            <a:extLst>
              <a:ext uri="{FF2B5EF4-FFF2-40B4-BE49-F238E27FC236}">
                <a16:creationId xmlns:a16="http://schemas.microsoft.com/office/drawing/2014/main" id="{71F25570-AF3D-64AC-7228-43EB745C6739}"/>
              </a:ext>
            </a:extLst>
          </p:cNvPr>
          <p:cNvPicPr>
            <a:picLocks noChangeAspect="1"/>
          </p:cNvPicPr>
          <p:nvPr/>
        </p:nvPicPr>
        <p:blipFill>
          <a:blip r:embed="rId3"/>
          <a:stretch>
            <a:fillRect/>
          </a:stretch>
        </p:blipFill>
        <p:spPr>
          <a:xfrm>
            <a:off x="2505363" y="1563813"/>
            <a:ext cx="7192818" cy="4619372"/>
          </a:xfrm>
          <a:prstGeom prst="rect">
            <a:avLst/>
          </a:prstGeom>
        </p:spPr>
      </p:pic>
    </p:spTree>
    <p:extLst>
      <p:ext uri="{BB962C8B-B14F-4D97-AF65-F5344CB8AC3E}">
        <p14:creationId xmlns:p14="http://schemas.microsoft.com/office/powerpoint/2010/main" val="1084886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EA92-E65F-4491-BD76-2CD0F2867D20}"/>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4F700F64-D05B-7164-BF71-085169013DAA}"/>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Data Augmentation </a:t>
            </a:r>
          </a:p>
        </p:txBody>
      </p:sp>
      <p:sp>
        <p:nvSpPr>
          <p:cNvPr id="3" name="TextShape 2">
            <a:extLst>
              <a:ext uri="{FF2B5EF4-FFF2-40B4-BE49-F238E27FC236}">
                <a16:creationId xmlns:a16="http://schemas.microsoft.com/office/drawing/2014/main" id="{22BFBE47-0B61-B4D6-7760-195FC3A7892E}"/>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HSV Augmentation</a:t>
            </a:r>
            <a:endParaRPr lang="en-US">
              <a:ea typeface="+mn-lt"/>
              <a:cs typeface="+mn-lt"/>
            </a:endParaRPr>
          </a:p>
          <a:p>
            <a:endParaRPr lang="en-US" sz="2800" spc="-1">
              <a:cs typeface="Arial"/>
            </a:endParaRPr>
          </a:p>
        </p:txBody>
      </p:sp>
      <p:pic>
        <p:nvPicPr>
          <p:cNvPr id="4" name="Picture 3">
            <a:extLst>
              <a:ext uri="{FF2B5EF4-FFF2-40B4-BE49-F238E27FC236}">
                <a16:creationId xmlns:a16="http://schemas.microsoft.com/office/drawing/2014/main" id="{CB872C95-E622-973E-9D25-A816B7B9C5DA}"/>
              </a:ext>
            </a:extLst>
          </p:cNvPr>
          <p:cNvPicPr>
            <a:picLocks noChangeAspect="1"/>
          </p:cNvPicPr>
          <p:nvPr/>
        </p:nvPicPr>
        <p:blipFill>
          <a:blip r:embed="rId3"/>
          <a:stretch>
            <a:fillRect/>
          </a:stretch>
        </p:blipFill>
        <p:spPr>
          <a:xfrm>
            <a:off x="1708728" y="1719458"/>
            <a:ext cx="8774545" cy="3915537"/>
          </a:xfrm>
          <a:prstGeom prst="rect">
            <a:avLst/>
          </a:prstGeom>
        </p:spPr>
      </p:pic>
    </p:spTree>
    <p:extLst>
      <p:ext uri="{BB962C8B-B14F-4D97-AF65-F5344CB8AC3E}">
        <p14:creationId xmlns:p14="http://schemas.microsoft.com/office/powerpoint/2010/main" val="551973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64361-D0CA-390A-86BE-A912377FFAD3}"/>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C7B73F39-DFD5-8B00-BB49-6865661DCC2F}"/>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Data Augmentation </a:t>
            </a:r>
          </a:p>
        </p:txBody>
      </p:sp>
      <p:sp>
        <p:nvSpPr>
          <p:cNvPr id="3" name="TextShape 2">
            <a:extLst>
              <a:ext uri="{FF2B5EF4-FFF2-40B4-BE49-F238E27FC236}">
                <a16:creationId xmlns:a16="http://schemas.microsoft.com/office/drawing/2014/main" id="{788841F8-2FAC-B20A-5B74-BA177B6444F3}"/>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a:ea typeface="+mn-lt"/>
                <a:cs typeface="+mn-lt"/>
              </a:rPr>
              <a:t>Random Horizontal Flip</a:t>
            </a:r>
            <a:endParaRPr lang="en-US"/>
          </a:p>
          <a:p>
            <a:endParaRPr lang="en-US" sz="2800" spc="-1">
              <a:cs typeface="Arial"/>
            </a:endParaRPr>
          </a:p>
        </p:txBody>
      </p:sp>
      <p:pic>
        <p:nvPicPr>
          <p:cNvPr id="4" name="Picture 3">
            <a:extLst>
              <a:ext uri="{FF2B5EF4-FFF2-40B4-BE49-F238E27FC236}">
                <a16:creationId xmlns:a16="http://schemas.microsoft.com/office/drawing/2014/main" id="{0D1554ED-CB27-B43A-FBBE-2DBE8CB8323C}"/>
              </a:ext>
            </a:extLst>
          </p:cNvPr>
          <p:cNvPicPr>
            <a:picLocks noChangeAspect="1"/>
          </p:cNvPicPr>
          <p:nvPr/>
        </p:nvPicPr>
        <p:blipFill>
          <a:blip r:embed="rId2"/>
          <a:stretch>
            <a:fillRect/>
          </a:stretch>
        </p:blipFill>
        <p:spPr>
          <a:xfrm>
            <a:off x="1772228" y="1692717"/>
            <a:ext cx="8716818" cy="3853566"/>
          </a:xfrm>
          <a:prstGeom prst="rect">
            <a:avLst/>
          </a:prstGeom>
        </p:spPr>
      </p:pic>
    </p:spTree>
    <p:extLst>
      <p:ext uri="{BB962C8B-B14F-4D97-AF65-F5344CB8AC3E}">
        <p14:creationId xmlns:p14="http://schemas.microsoft.com/office/powerpoint/2010/main" val="3359564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1665D-3F9D-F87A-CC1B-0F00FD9EE45D}"/>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02FE5583-D05F-59FF-3835-EDD838648D2D}"/>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cs typeface="Arial"/>
              </a:rPr>
              <a:t>Data </a:t>
            </a:r>
            <a:r>
              <a:rPr lang="en-US" sz="2800" b="1" spc="-1">
                <a:solidFill>
                  <a:schemeClr val="bg1"/>
                </a:solidFill>
                <a:latin typeface="Lato"/>
                <a:cs typeface="Arial"/>
              </a:rPr>
              <a:t>Augmentation </a:t>
            </a:r>
          </a:p>
        </p:txBody>
      </p:sp>
      <p:sp>
        <p:nvSpPr>
          <p:cNvPr id="3" name="TextShape 2">
            <a:extLst>
              <a:ext uri="{FF2B5EF4-FFF2-40B4-BE49-F238E27FC236}">
                <a16:creationId xmlns:a16="http://schemas.microsoft.com/office/drawing/2014/main" id="{E1DBC7AF-CE03-0729-1A86-C594265AFA57}"/>
              </a:ext>
            </a:extLst>
          </p:cNvPr>
          <p:cNvSpPr txBox="1"/>
          <p:nvPr/>
        </p:nvSpPr>
        <p:spPr>
          <a:xfrm>
            <a:off x="336521" y="959413"/>
            <a:ext cx="11589548" cy="5314259"/>
          </a:xfrm>
          <a:prstGeom prst="rect">
            <a:avLst/>
          </a:prstGeom>
          <a:noFill/>
          <a:ln>
            <a:noFill/>
          </a:ln>
        </p:spPr>
        <p:txBody>
          <a:bodyPr lIns="90000" tIns="45000" rIns="90000" bIns="45000" anchor="t">
            <a:noAutofit/>
          </a:bodyPr>
          <a:lstStyle/>
          <a:p>
            <a:r>
              <a:rPr lang="en-US" sz="2800" spc="-1" err="1">
                <a:ea typeface="+mn-lt"/>
                <a:cs typeface="+mn-lt"/>
              </a:rPr>
              <a:t>Albumentations</a:t>
            </a:r>
            <a:r>
              <a:rPr lang="en-US" sz="2800" spc="-1">
                <a:ea typeface="+mn-lt"/>
                <a:cs typeface="+mn-lt"/>
              </a:rPr>
              <a:t>: A powerful library for image augmenting that supports a wide variety of augmentation techniques.</a:t>
            </a:r>
            <a:endParaRPr lang="en-US" err="1">
              <a:ea typeface="+mn-lt"/>
              <a:cs typeface="+mn-lt"/>
            </a:endParaRPr>
          </a:p>
          <a:p>
            <a:endParaRPr lang="en-US" sz="2800" spc="-1">
              <a:cs typeface="Arial"/>
            </a:endParaRPr>
          </a:p>
        </p:txBody>
      </p:sp>
      <p:pic>
        <p:nvPicPr>
          <p:cNvPr id="2" name="Picture 1">
            <a:extLst>
              <a:ext uri="{FF2B5EF4-FFF2-40B4-BE49-F238E27FC236}">
                <a16:creationId xmlns:a16="http://schemas.microsoft.com/office/drawing/2014/main" id="{F2120B3B-9BCC-C996-6A61-C758987D42AC}"/>
              </a:ext>
            </a:extLst>
          </p:cNvPr>
          <p:cNvPicPr>
            <a:picLocks noChangeAspect="1"/>
          </p:cNvPicPr>
          <p:nvPr/>
        </p:nvPicPr>
        <p:blipFill>
          <a:blip r:embed="rId2"/>
          <a:stretch>
            <a:fillRect/>
          </a:stretch>
        </p:blipFill>
        <p:spPr>
          <a:xfrm>
            <a:off x="2683163" y="1906443"/>
            <a:ext cx="6814126" cy="3045113"/>
          </a:xfrm>
          <a:prstGeom prst="rect">
            <a:avLst/>
          </a:prstGeom>
        </p:spPr>
      </p:pic>
    </p:spTree>
    <p:extLst>
      <p:ext uri="{BB962C8B-B14F-4D97-AF65-F5344CB8AC3E}">
        <p14:creationId xmlns:p14="http://schemas.microsoft.com/office/powerpoint/2010/main" val="2660296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AF69-BDA3-87FF-8396-007FEACF5768}"/>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FEDC4977-AB8C-072C-0B79-65E9B8B6F4A5}"/>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Training </a:t>
            </a:r>
          </a:p>
        </p:txBody>
      </p:sp>
      <p:sp>
        <p:nvSpPr>
          <p:cNvPr id="3" name="TextShape 2">
            <a:extLst>
              <a:ext uri="{FF2B5EF4-FFF2-40B4-BE49-F238E27FC236}">
                <a16:creationId xmlns:a16="http://schemas.microsoft.com/office/drawing/2014/main" id="{7C6A89CA-72D8-4AAD-DED7-1019BF40D7AB}"/>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buFont typeface="Arial"/>
              <a:buChar char="•"/>
            </a:pPr>
            <a:r>
              <a:rPr lang="en-US" sz="2800" spc="-1">
                <a:ea typeface="+mn-lt"/>
                <a:cs typeface="+mn-lt"/>
              </a:rPr>
              <a:t>Multiscale Training</a:t>
            </a:r>
            <a:endParaRPr lang="en-US"/>
          </a:p>
          <a:p>
            <a:pPr marL="457200" indent="-457200">
              <a:buFont typeface="Arial"/>
              <a:buChar char="•"/>
            </a:pPr>
            <a:r>
              <a:rPr lang="en-US" sz="2800" spc="-1" err="1">
                <a:ea typeface="+mn-lt"/>
                <a:cs typeface="+mn-lt"/>
              </a:rPr>
              <a:t>AutoAnchor</a:t>
            </a:r>
            <a:endParaRPr lang="en-US" err="1"/>
          </a:p>
          <a:p>
            <a:pPr marL="457200" indent="-457200">
              <a:buFont typeface="Arial"/>
              <a:buChar char="•"/>
            </a:pPr>
            <a:r>
              <a:rPr lang="en-US" sz="2800" spc="-1">
                <a:ea typeface="+mn-lt"/>
                <a:cs typeface="+mn-lt"/>
              </a:rPr>
              <a:t>Warmup and Cosine LR Scheduler</a:t>
            </a:r>
            <a:endParaRPr lang="en-US"/>
          </a:p>
          <a:p>
            <a:pPr marL="457200" indent="-457200">
              <a:buFont typeface="Arial"/>
              <a:buChar char="•"/>
            </a:pPr>
            <a:r>
              <a:rPr lang="en-US" sz="2800" spc="-1">
                <a:ea typeface="+mn-lt"/>
                <a:cs typeface="+mn-lt"/>
              </a:rPr>
              <a:t>Exponential Moving Average (EMA)</a:t>
            </a:r>
            <a:endParaRPr lang="en-US"/>
          </a:p>
          <a:p>
            <a:pPr marL="457200" indent="-457200">
              <a:buFont typeface="Arial"/>
              <a:buChar char="•"/>
            </a:pPr>
            <a:r>
              <a:rPr lang="en-US" sz="2800" spc="-1">
                <a:ea typeface="+mn-lt"/>
                <a:cs typeface="+mn-lt"/>
              </a:rPr>
              <a:t>Mixed Precision Training</a:t>
            </a:r>
            <a:endParaRPr lang="en-US"/>
          </a:p>
          <a:p>
            <a:pPr marL="457200" indent="-457200">
              <a:buFont typeface="Arial"/>
              <a:buChar char="•"/>
            </a:pPr>
            <a:r>
              <a:rPr lang="en-US" sz="2800" spc="-1">
                <a:ea typeface="+mn-lt"/>
                <a:cs typeface="+mn-lt"/>
              </a:rPr>
              <a:t>Hyperparameter Evolution</a:t>
            </a:r>
            <a:endParaRPr lang="en-US"/>
          </a:p>
          <a:p>
            <a:endParaRPr lang="en-US" sz="2800" spc="-1">
              <a:cs typeface="Arial"/>
            </a:endParaRPr>
          </a:p>
        </p:txBody>
      </p:sp>
    </p:spTree>
    <p:extLst>
      <p:ext uri="{BB962C8B-B14F-4D97-AF65-F5344CB8AC3E}">
        <p14:creationId xmlns:p14="http://schemas.microsoft.com/office/powerpoint/2010/main" val="74263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B2821-98DE-ABC7-F674-071EA61988DB}"/>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F0867C6A-72EB-B157-14A1-CEA280D92109}"/>
              </a:ext>
            </a:extLst>
          </p:cNvPr>
          <p:cNvSpPr txBox="1"/>
          <p:nvPr/>
        </p:nvSpPr>
        <p:spPr>
          <a:xfrm>
            <a:off x="338760"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Loss Function </a:t>
            </a:r>
          </a:p>
        </p:txBody>
      </p:sp>
      <p:sp>
        <p:nvSpPr>
          <p:cNvPr id="3" name="TextShape 2">
            <a:extLst>
              <a:ext uri="{FF2B5EF4-FFF2-40B4-BE49-F238E27FC236}">
                <a16:creationId xmlns:a16="http://schemas.microsoft.com/office/drawing/2014/main" id="{8ABC383C-3A78-F5EC-1531-38AD1CB68BA6}"/>
              </a:ext>
            </a:extLst>
          </p:cNvPr>
          <p:cNvSpPr txBox="1"/>
          <p:nvPr/>
        </p:nvSpPr>
        <p:spPr>
          <a:xfrm>
            <a:off x="336521" y="959413"/>
            <a:ext cx="11589548" cy="5314259"/>
          </a:xfrm>
          <a:prstGeom prst="rect">
            <a:avLst/>
          </a:prstGeom>
          <a:noFill/>
          <a:ln>
            <a:noFill/>
          </a:ln>
        </p:spPr>
        <p:txBody>
          <a:bodyPr lIns="90000" tIns="45000" rIns="90000" bIns="45000" anchor="t">
            <a:noAutofit/>
          </a:bodyPr>
          <a:lstStyle/>
          <a:p>
            <a:pPr marL="457200" indent="-457200">
              <a:lnSpc>
                <a:spcPct val="150000"/>
              </a:lnSpc>
              <a:buFont typeface="Arial"/>
              <a:buChar char="•"/>
            </a:pPr>
            <a:r>
              <a:rPr lang="en-US" sz="2800" spc="-1">
                <a:cs typeface="Arial"/>
              </a:rPr>
              <a:t>Binary Cross Entropy for classes and </a:t>
            </a:r>
            <a:r>
              <a:rPr lang="en-US" sz="2800" spc="-1" err="1">
                <a:cs typeface="Arial"/>
              </a:rPr>
              <a:t>objectness</a:t>
            </a:r>
            <a:r>
              <a:rPr lang="en-US" sz="2800" spc="-1">
                <a:cs typeface="Arial"/>
              </a:rPr>
              <a:t> losses.</a:t>
            </a:r>
            <a:endParaRPr lang="en-US"/>
          </a:p>
          <a:p>
            <a:pPr marL="457200" indent="-457200">
              <a:lnSpc>
                <a:spcPct val="150000"/>
              </a:lnSpc>
              <a:buFont typeface="Arial"/>
              <a:buChar char="•"/>
            </a:pPr>
            <a:r>
              <a:rPr lang="en-US" sz="2800" spc="-1">
                <a:cs typeface="Arial"/>
              </a:rPr>
              <a:t>Complete Intersection over Union(</a:t>
            </a:r>
            <a:r>
              <a:rPr lang="en-US" sz="2800" spc="-1" err="1">
                <a:cs typeface="Arial"/>
              </a:rPr>
              <a:t>CIoU</a:t>
            </a:r>
            <a:r>
              <a:rPr lang="en-US" sz="2800" spc="-1">
                <a:cs typeface="Arial"/>
              </a:rPr>
              <a:t>) for location loss.</a:t>
            </a:r>
          </a:p>
          <a:p>
            <a:pPr marL="457200" indent="-457200">
              <a:buFont typeface="Arial"/>
              <a:buChar char="•"/>
            </a:pPr>
            <a:endParaRPr lang="en-US" sz="2800" spc="-1">
              <a:cs typeface="Arial"/>
            </a:endParaRPr>
          </a:p>
        </p:txBody>
      </p:sp>
      <p:pic>
        <p:nvPicPr>
          <p:cNvPr id="2" name="Picture 1">
            <a:extLst>
              <a:ext uri="{FF2B5EF4-FFF2-40B4-BE49-F238E27FC236}">
                <a16:creationId xmlns:a16="http://schemas.microsoft.com/office/drawing/2014/main" id="{6F78EB8D-AFD0-6250-E03E-C41BA7FAD301}"/>
              </a:ext>
            </a:extLst>
          </p:cNvPr>
          <p:cNvPicPr>
            <a:picLocks noChangeAspect="1"/>
          </p:cNvPicPr>
          <p:nvPr/>
        </p:nvPicPr>
        <p:blipFill>
          <a:blip r:embed="rId2"/>
          <a:stretch>
            <a:fillRect/>
          </a:stretch>
        </p:blipFill>
        <p:spPr>
          <a:xfrm>
            <a:off x="3545243" y="3263935"/>
            <a:ext cx="5114925" cy="828675"/>
          </a:xfrm>
          <a:prstGeom prst="rect">
            <a:avLst/>
          </a:prstGeom>
        </p:spPr>
      </p:pic>
    </p:spTree>
    <p:extLst>
      <p:ext uri="{BB962C8B-B14F-4D97-AF65-F5344CB8AC3E}">
        <p14:creationId xmlns:p14="http://schemas.microsoft.com/office/powerpoint/2010/main" val="1553059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71635-1A7D-094B-9AF6-8B36747848FA}"/>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EF71C7E7-9549-AB95-32EB-7318DAB5EECA}"/>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5524C096-C740-B474-6FB6-2F4C56420004}"/>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649295E6-DBED-03D5-06A4-1AC540396B32}"/>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latin typeface="Lato"/>
              </a:rPr>
              <a:t>Dataset</a:t>
            </a:r>
            <a:endParaRPr lang="vi-VN" sz="2400" b="1">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solidFill>
                  <a:srgbClr val="C00000"/>
                </a:solidFill>
                <a:latin typeface="Lato"/>
              </a:rPr>
              <a:t>Experiment</a:t>
            </a:r>
            <a:r>
              <a:rPr lang="vi-VN" sz="2400" b="1">
                <a:solidFill>
                  <a:srgbClr val="C00000"/>
                </a:solidFill>
                <a:latin typeface="Lato"/>
              </a:rPr>
              <a:t> </a:t>
            </a:r>
            <a:r>
              <a:rPr lang="vi-VN" sz="2400" b="1" err="1">
                <a:solidFill>
                  <a:srgbClr val="C00000"/>
                </a:solidFill>
                <a:latin typeface="Lato"/>
              </a:rPr>
              <a:t>and</a:t>
            </a:r>
            <a:r>
              <a:rPr lang="vi-VN" sz="2400" b="1">
                <a:solidFill>
                  <a:srgbClr val="C00000"/>
                </a:solidFill>
                <a:latin typeface="Lato"/>
              </a:rPr>
              <a:t> </a:t>
            </a:r>
            <a:r>
              <a:rPr lang="vi-VN" sz="2400" b="1" err="1">
                <a:solidFill>
                  <a:srgbClr val="C00000"/>
                </a:solidFill>
                <a:latin typeface="Lato"/>
              </a:rPr>
              <a:t>Result</a:t>
            </a:r>
            <a:endParaRPr lang="vi-VN" sz="2400" b="1">
              <a:solidFill>
                <a:srgbClr val="C00000"/>
              </a:solidFill>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pPr marL="342900" indent="-342900">
              <a:buAutoNum type="arabicPeriod"/>
            </a:pPr>
            <a:endParaRPr lang="vi-VN" b="1">
              <a:latin typeface="Arial"/>
            </a:endParaRPr>
          </a:p>
        </p:txBody>
      </p:sp>
    </p:spTree>
    <p:extLst>
      <p:ext uri="{BB962C8B-B14F-4D97-AF65-F5344CB8AC3E}">
        <p14:creationId xmlns:p14="http://schemas.microsoft.com/office/powerpoint/2010/main" val="315267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EBF55-B61F-1C98-82D7-3C40751802EE}"/>
            </a:ext>
          </a:extLst>
        </p:cNvPr>
        <p:cNvGrpSpPr/>
        <p:nvPr/>
      </p:nvGrpSpPr>
      <p:grpSpPr>
        <a:xfrm>
          <a:off x="0" y="0"/>
          <a:ext cx="0" cy="0"/>
          <a:chOff x="0" y="0"/>
          <a:chExt cx="0" cy="0"/>
        </a:xfrm>
      </p:grpSpPr>
      <p:sp>
        <p:nvSpPr>
          <p:cNvPr id="5" name="TextShape 2">
            <a:extLst>
              <a:ext uri="{FF2B5EF4-FFF2-40B4-BE49-F238E27FC236}">
                <a16:creationId xmlns:a16="http://schemas.microsoft.com/office/drawing/2014/main" id="{309253AF-EE1B-CB57-8C9B-1DCD659F7FD9}"/>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Face</a:t>
            </a:r>
            <a:r>
              <a:rPr lang="vi-VN" sz="2400" spc="-1">
                <a:solidFill>
                  <a:schemeClr val="bg1"/>
                </a:solidFill>
                <a:ea typeface="+mn-lt"/>
                <a:cs typeface="+mn-lt"/>
              </a:rPr>
              <a:t> </a:t>
            </a:r>
            <a:r>
              <a:rPr lang="vi-VN" sz="2400" spc="-1" err="1">
                <a:solidFill>
                  <a:schemeClr val="bg1"/>
                </a:solidFill>
                <a:ea typeface="+mn-lt"/>
                <a:cs typeface="+mn-lt"/>
              </a:rPr>
              <a:t>Detection</a:t>
            </a:r>
            <a:endParaRPr lang="en-US" err="1"/>
          </a:p>
        </p:txBody>
      </p:sp>
      <p:graphicFrame>
        <p:nvGraphicFramePr>
          <p:cNvPr id="3" name="Table 2">
            <a:extLst>
              <a:ext uri="{FF2B5EF4-FFF2-40B4-BE49-F238E27FC236}">
                <a16:creationId xmlns:a16="http://schemas.microsoft.com/office/drawing/2014/main" id="{9411073F-D6B9-D2AE-21BA-C883F0DB3E31}"/>
              </a:ext>
            </a:extLst>
          </p:cNvPr>
          <p:cNvGraphicFramePr>
            <a:graphicFrameLocks noGrp="1"/>
          </p:cNvGraphicFramePr>
          <p:nvPr>
            <p:extLst>
              <p:ext uri="{D42A27DB-BD31-4B8C-83A1-F6EECF244321}">
                <p14:modId xmlns:p14="http://schemas.microsoft.com/office/powerpoint/2010/main" val="1497707982"/>
              </p:ext>
            </p:extLst>
          </p:nvPr>
        </p:nvGraphicFramePr>
        <p:xfrm>
          <a:off x="1931469" y="3119143"/>
          <a:ext cx="8329065" cy="2175471"/>
        </p:xfrm>
        <a:graphic>
          <a:graphicData uri="http://schemas.openxmlformats.org/drawingml/2006/table">
            <a:tbl>
              <a:tblPr firstRow="1" bandRow="1">
                <a:tableStyleId>{5C22544A-7EE6-4342-B048-85BDC9FD1C3A}</a:tableStyleId>
              </a:tblPr>
              <a:tblGrid>
                <a:gridCol w="1665813">
                  <a:extLst>
                    <a:ext uri="{9D8B030D-6E8A-4147-A177-3AD203B41FA5}">
                      <a16:colId xmlns:a16="http://schemas.microsoft.com/office/drawing/2014/main" val="665863983"/>
                    </a:ext>
                  </a:extLst>
                </a:gridCol>
                <a:gridCol w="1665813">
                  <a:extLst>
                    <a:ext uri="{9D8B030D-6E8A-4147-A177-3AD203B41FA5}">
                      <a16:colId xmlns:a16="http://schemas.microsoft.com/office/drawing/2014/main" val="3150069820"/>
                    </a:ext>
                  </a:extLst>
                </a:gridCol>
                <a:gridCol w="1665813">
                  <a:extLst>
                    <a:ext uri="{9D8B030D-6E8A-4147-A177-3AD203B41FA5}">
                      <a16:colId xmlns:a16="http://schemas.microsoft.com/office/drawing/2014/main" val="611288195"/>
                    </a:ext>
                  </a:extLst>
                </a:gridCol>
                <a:gridCol w="1665813">
                  <a:extLst>
                    <a:ext uri="{9D8B030D-6E8A-4147-A177-3AD203B41FA5}">
                      <a16:colId xmlns:a16="http://schemas.microsoft.com/office/drawing/2014/main" val="3962928919"/>
                    </a:ext>
                  </a:extLst>
                </a:gridCol>
                <a:gridCol w="1665813">
                  <a:extLst>
                    <a:ext uri="{9D8B030D-6E8A-4147-A177-3AD203B41FA5}">
                      <a16:colId xmlns:a16="http://schemas.microsoft.com/office/drawing/2014/main" val="1874183159"/>
                    </a:ext>
                  </a:extLst>
                </a:gridCol>
              </a:tblGrid>
              <a:tr h="725157">
                <a:tc>
                  <a:txBody>
                    <a:bodyPr/>
                    <a:lstStyle/>
                    <a:p>
                      <a:pPr algn="ctr"/>
                      <a:endParaRPr lang="en-US" sz="1800"/>
                    </a:p>
                  </a:txBody>
                  <a:tcPr anchor="ctr"/>
                </a:tc>
                <a:tc>
                  <a:txBody>
                    <a:bodyPr/>
                    <a:lstStyle/>
                    <a:p>
                      <a:pPr algn="ctr"/>
                      <a:r>
                        <a:rPr lang="en-US" sz="1800"/>
                        <a:t>Precision</a:t>
                      </a:r>
                    </a:p>
                  </a:txBody>
                  <a:tcPr anchor="ctr"/>
                </a:tc>
                <a:tc>
                  <a:txBody>
                    <a:bodyPr/>
                    <a:lstStyle/>
                    <a:p>
                      <a:pPr algn="ctr"/>
                      <a:r>
                        <a:rPr lang="en-US" sz="1800"/>
                        <a:t>Recall</a:t>
                      </a:r>
                    </a:p>
                  </a:txBody>
                  <a:tcPr anchor="ctr"/>
                </a:tc>
                <a:tc>
                  <a:txBody>
                    <a:bodyPr/>
                    <a:lstStyle/>
                    <a:p>
                      <a:pPr algn="ctr"/>
                      <a:r>
                        <a:rPr lang="en-US" sz="1800"/>
                        <a:t>mAP50</a:t>
                      </a:r>
                    </a:p>
                  </a:txBody>
                  <a:tcPr anchor="ctr"/>
                </a:tc>
                <a:tc>
                  <a:txBody>
                    <a:bodyPr/>
                    <a:lstStyle/>
                    <a:p>
                      <a:pPr algn="ctr"/>
                      <a:r>
                        <a:rPr lang="en-US" sz="1800" dirty="0"/>
                        <a:t>mAP50-95</a:t>
                      </a:r>
                    </a:p>
                  </a:txBody>
                  <a:tcPr anchor="ctr"/>
                </a:tc>
                <a:extLst>
                  <a:ext uri="{0D108BD9-81ED-4DB2-BD59-A6C34878D82A}">
                    <a16:rowId xmlns:a16="http://schemas.microsoft.com/office/drawing/2014/main" val="1795620928"/>
                  </a:ext>
                </a:extLst>
              </a:tr>
              <a:tr h="725157">
                <a:tc>
                  <a:txBody>
                    <a:bodyPr/>
                    <a:lstStyle/>
                    <a:p>
                      <a:pPr algn="ctr"/>
                      <a:r>
                        <a:rPr lang="en-US" sz="1800"/>
                        <a:t>Train</a:t>
                      </a:r>
                    </a:p>
                  </a:txBody>
                  <a:tcPr anchor="ctr"/>
                </a:tc>
                <a:tc>
                  <a:txBody>
                    <a:bodyPr/>
                    <a:lstStyle/>
                    <a:p>
                      <a:pPr lvl="0" algn="ctr">
                        <a:buNone/>
                      </a:pPr>
                      <a:r>
                        <a:rPr lang="en-US" sz="1800" b="0" i="0" u="none" strike="noStrike" noProof="0">
                          <a:latin typeface="Arial"/>
                        </a:rPr>
                        <a:t>0.872</a:t>
                      </a:r>
                      <a:endParaRPr lang="en-US" sz="1800"/>
                    </a:p>
                  </a:txBody>
                  <a:tcPr anchor="ctr"/>
                </a:tc>
                <a:tc>
                  <a:txBody>
                    <a:bodyPr/>
                    <a:lstStyle/>
                    <a:p>
                      <a:pPr lvl="0" algn="ctr">
                        <a:buNone/>
                      </a:pPr>
                      <a:r>
                        <a:rPr lang="en-US" sz="1800" b="0" i="0" u="none" strike="noStrike" noProof="0">
                          <a:latin typeface="Arial"/>
                        </a:rPr>
                        <a:t>0.969</a:t>
                      </a:r>
                      <a:endParaRPr lang="en-US" sz="1800"/>
                    </a:p>
                  </a:txBody>
                  <a:tcPr anchor="ctr"/>
                </a:tc>
                <a:tc>
                  <a:txBody>
                    <a:bodyPr/>
                    <a:lstStyle/>
                    <a:p>
                      <a:pPr lvl="0" algn="ctr">
                        <a:buNone/>
                      </a:pPr>
                      <a:r>
                        <a:rPr lang="en-US" sz="1800" b="0" i="0" u="none" strike="noStrike" noProof="0">
                          <a:latin typeface="Arial"/>
                        </a:rPr>
                        <a:t>0.964</a:t>
                      </a:r>
                      <a:endParaRPr lang="en-US" sz="1800"/>
                    </a:p>
                  </a:txBody>
                  <a:tcPr anchor="ctr"/>
                </a:tc>
                <a:tc>
                  <a:txBody>
                    <a:bodyPr/>
                    <a:lstStyle/>
                    <a:p>
                      <a:pPr lvl="0" algn="ctr">
                        <a:buNone/>
                      </a:pPr>
                      <a:r>
                        <a:rPr lang="en-US" sz="1800" b="0" i="0" u="none" strike="noStrike" noProof="0" dirty="0">
                          <a:latin typeface="Arial"/>
                        </a:rPr>
                        <a:t>0.81</a:t>
                      </a:r>
                      <a:endParaRPr lang="en-US" sz="1800" dirty="0"/>
                    </a:p>
                  </a:txBody>
                  <a:tcPr anchor="ctr"/>
                </a:tc>
                <a:extLst>
                  <a:ext uri="{0D108BD9-81ED-4DB2-BD59-A6C34878D82A}">
                    <a16:rowId xmlns:a16="http://schemas.microsoft.com/office/drawing/2014/main" val="2597369104"/>
                  </a:ext>
                </a:extLst>
              </a:tr>
              <a:tr h="725157">
                <a:tc>
                  <a:txBody>
                    <a:bodyPr/>
                    <a:lstStyle/>
                    <a:p>
                      <a:pPr algn="ctr"/>
                      <a:r>
                        <a:rPr lang="en-US" sz="1800"/>
                        <a:t>Valid</a:t>
                      </a:r>
                    </a:p>
                  </a:txBody>
                  <a:tcPr anchor="ctr"/>
                </a:tc>
                <a:tc>
                  <a:txBody>
                    <a:bodyPr/>
                    <a:lstStyle/>
                    <a:p>
                      <a:pPr lvl="0" algn="ctr">
                        <a:buNone/>
                      </a:pPr>
                      <a:r>
                        <a:rPr lang="en-US" sz="1800" b="0" i="0" u="none" strike="noStrike" noProof="0">
                          <a:latin typeface="Arial"/>
                        </a:rPr>
                        <a:t>0.872</a:t>
                      </a:r>
                      <a:endParaRPr lang="en-US" sz="1800"/>
                    </a:p>
                  </a:txBody>
                  <a:tcPr anchor="ctr"/>
                </a:tc>
                <a:tc>
                  <a:txBody>
                    <a:bodyPr/>
                    <a:lstStyle/>
                    <a:p>
                      <a:pPr lvl="0" algn="ctr">
                        <a:buNone/>
                      </a:pPr>
                      <a:r>
                        <a:rPr lang="en-US" sz="1800" b="0" i="0" u="none" strike="noStrike" noProof="0">
                          <a:latin typeface="Arial"/>
                        </a:rPr>
                        <a:t>0.98</a:t>
                      </a:r>
                      <a:endParaRPr lang="en-US" sz="1800"/>
                    </a:p>
                  </a:txBody>
                  <a:tcPr anchor="ctr"/>
                </a:tc>
                <a:tc>
                  <a:txBody>
                    <a:bodyPr/>
                    <a:lstStyle/>
                    <a:p>
                      <a:pPr lvl="0" algn="ctr">
                        <a:buNone/>
                      </a:pPr>
                      <a:r>
                        <a:rPr lang="en-US" sz="1800" b="0" i="0" u="none" strike="noStrike" noProof="0">
                          <a:latin typeface="Arial"/>
                        </a:rPr>
                        <a:t>0.965</a:t>
                      </a:r>
                      <a:endParaRPr lang="en-US" sz="1800"/>
                    </a:p>
                  </a:txBody>
                  <a:tcPr anchor="ctr"/>
                </a:tc>
                <a:tc>
                  <a:txBody>
                    <a:bodyPr/>
                    <a:lstStyle/>
                    <a:p>
                      <a:pPr lvl="0" algn="ctr">
                        <a:buNone/>
                      </a:pPr>
                      <a:r>
                        <a:rPr lang="en-US" sz="1800" b="0" i="0" u="none" strike="noStrike" noProof="0" dirty="0">
                          <a:latin typeface="Arial"/>
                        </a:rPr>
                        <a:t>0.816</a:t>
                      </a:r>
                      <a:endParaRPr lang="en-US" sz="1800" dirty="0"/>
                    </a:p>
                  </a:txBody>
                  <a:tcPr anchor="ctr"/>
                </a:tc>
                <a:extLst>
                  <a:ext uri="{0D108BD9-81ED-4DB2-BD59-A6C34878D82A}">
                    <a16:rowId xmlns:a16="http://schemas.microsoft.com/office/drawing/2014/main" val="776553239"/>
                  </a:ext>
                </a:extLst>
              </a:tr>
            </a:tbl>
          </a:graphicData>
        </a:graphic>
      </p:graphicFrame>
      <p:sp>
        <p:nvSpPr>
          <p:cNvPr id="4" name="TextBox 3">
            <a:extLst>
              <a:ext uri="{FF2B5EF4-FFF2-40B4-BE49-F238E27FC236}">
                <a16:creationId xmlns:a16="http://schemas.microsoft.com/office/drawing/2014/main" id="{3E615518-91BA-42C3-3378-14E7A5C2A879}"/>
              </a:ext>
            </a:extLst>
          </p:cNvPr>
          <p:cNvSpPr txBox="1"/>
          <p:nvPr/>
        </p:nvSpPr>
        <p:spPr>
          <a:xfrm>
            <a:off x="676060" y="1294826"/>
            <a:ext cx="108971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ea typeface="+mn-lt"/>
                <a:cs typeface="+mn-lt"/>
              </a:rPr>
              <a:t>IoU</a:t>
            </a:r>
            <a:r>
              <a:rPr lang="en-US">
                <a:ea typeface="+mn-lt"/>
                <a:cs typeface="+mn-lt"/>
              </a:rPr>
              <a:t>=0.5</a:t>
            </a:r>
            <a:endParaRPr lang="en-US"/>
          </a:p>
          <a:p>
            <a:pPr marL="285750" indent="-285750">
              <a:buFont typeface="Arial"/>
              <a:buChar char="•"/>
            </a:pPr>
            <a:r>
              <a:rPr lang="en-US">
                <a:ea typeface="+mn-lt"/>
                <a:cs typeface="+mn-lt"/>
              </a:rPr>
              <a:t>Confidence Threshold=0.001</a:t>
            </a:r>
          </a:p>
          <a:p>
            <a:pPr marL="285750" indent="-285750">
              <a:buFont typeface="Arial"/>
              <a:buChar char="•"/>
            </a:pPr>
            <a:r>
              <a:rPr lang="en-US">
                <a:cs typeface="Arial"/>
              </a:rPr>
              <a:t>Epoch: 100</a:t>
            </a:r>
          </a:p>
        </p:txBody>
      </p:sp>
    </p:spTree>
    <p:extLst>
      <p:ext uri="{BB962C8B-B14F-4D97-AF65-F5344CB8AC3E}">
        <p14:creationId xmlns:p14="http://schemas.microsoft.com/office/powerpoint/2010/main" val="169967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70287-9B7F-2199-29AA-BA9345B02CFD}"/>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EE3E5E0E-96C7-310F-A864-0440F2845F3F}"/>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77862094-8E84-75A9-540F-C1C5B6BF4E8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39BBA8CB-97F0-108C-797F-1D949A7E29B9}"/>
              </a:ext>
            </a:extLst>
          </p:cNvPr>
          <p:cNvSpPr txBox="1"/>
          <p:nvPr/>
        </p:nvSpPr>
        <p:spPr>
          <a:xfrm>
            <a:off x="411891" y="1084648"/>
            <a:ext cx="459671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a:solidFill>
                  <a:srgbClr val="C00000"/>
                </a:solidFill>
                <a:latin typeface="Lato"/>
              </a:rPr>
              <a:t>Introduction</a:t>
            </a:r>
          </a:p>
          <a:p>
            <a:pPr marL="342900" indent="-342900" algn="l">
              <a:buAutoNum type="arabicPeriod"/>
            </a:pPr>
            <a:r>
              <a:rPr lang="vi-VN" sz="2400" b="1">
                <a:latin typeface="Lato"/>
              </a:rPr>
              <a:t>Dataset</a:t>
            </a:r>
          </a:p>
          <a:p>
            <a:pPr marL="342900" indent="-342900">
              <a:buAutoNum type="arabicPeriod"/>
            </a:pPr>
            <a:r>
              <a:rPr lang="vi-VN" sz="2400" b="1">
                <a:latin typeface="Lato"/>
              </a:rPr>
              <a:t>Data Preprocessing</a:t>
            </a:r>
          </a:p>
          <a:p>
            <a:pPr marL="342900" indent="-342900">
              <a:buAutoNum type="arabicPeriod"/>
            </a:pPr>
            <a:r>
              <a:rPr lang="vi-VN" sz="2400" b="1">
                <a:latin typeface="Lato"/>
              </a:rPr>
              <a:t>Modelling</a:t>
            </a:r>
          </a:p>
          <a:p>
            <a:pPr marL="342900" indent="-342900">
              <a:buAutoNum type="arabicPeriod"/>
            </a:pPr>
            <a:r>
              <a:rPr lang="vi-VN" sz="2400" b="1">
                <a:latin typeface="Lato"/>
              </a:rPr>
              <a:t>Experiment and Result</a:t>
            </a:r>
          </a:p>
          <a:p>
            <a:pPr marL="342900" indent="-342900">
              <a:buAutoNum type="arabicPeriod"/>
            </a:pPr>
            <a:r>
              <a:rPr lang="vi-VN" sz="2400" b="1">
                <a:latin typeface="Lato"/>
              </a:rPr>
              <a:t>Conclusion and Future Work</a:t>
            </a:r>
          </a:p>
          <a:p>
            <a:pPr marL="342900" indent="-342900">
              <a:buAutoNum type="arabicPeriod"/>
            </a:pPr>
            <a:r>
              <a:rPr lang="vi-VN" sz="2400" b="1">
                <a:latin typeface="Lato"/>
              </a:rPr>
              <a:t>References </a:t>
            </a:r>
          </a:p>
          <a:p>
            <a:endParaRPr lang="vi-VN" sz="2400" b="1">
              <a:latin typeface="Lato"/>
            </a:endParaRPr>
          </a:p>
          <a:p>
            <a:pPr marL="342900" indent="-342900">
              <a:buAutoNum type="arabicPeriod"/>
            </a:pPr>
            <a:endParaRPr lang="vi-VN" b="1"/>
          </a:p>
        </p:txBody>
      </p:sp>
    </p:spTree>
    <p:extLst>
      <p:ext uri="{BB962C8B-B14F-4D97-AF65-F5344CB8AC3E}">
        <p14:creationId xmlns:p14="http://schemas.microsoft.com/office/powerpoint/2010/main" val="4076597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844F8-F0A8-1324-48DA-1BFE8BBEF89C}"/>
            </a:ext>
          </a:extLst>
        </p:cNvPr>
        <p:cNvGrpSpPr/>
        <p:nvPr/>
      </p:nvGrpSpPr>
      <p:grpSpPr>
        <a:xfrm>
          <a:off x="0" y="0"/>
          <a:ext cx="0" cy="0"/>
          <a:chOff x="0" y="0"/>
          <a:chExt cx="0" cy="0"/>
        </a:xfrm>
      </p:grpSpPr>
      <p:sp>
        <p:nvSpPr>
          <p:cNvPr id="5" name="TextShape 2">
            <a:extLst>
              <a:ext uri="{FF2B5EF4-FFF2-40B4-BE49-F238E27FC236}">
                <a16:creationId xmlns:a16="http://schemas.microsoft.com/office/drawing/2014/main" id="{545720CD-8AD3-4D52-7102-6ADF3D27C9EB}"/>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Face</a:t>
            </a:r>
            <a:r>
              <a:rPr lang="vi-VN" sz="2400" spc="-1">
                <a:solidFill>
                  <a:schemeClr val="bg1"/>
                </a:solidFill>
                <a:ea typeface="+mn-lt"/>
                <a:cs typeface="+mn-lt"/>
              </a:rPr>
              <a:t> </a:t>
            </a:r>
            <a:r>
              <a:rPr lang="vi-VN" sz="2400" spc="-1" err="1">
                <a:solidFill>
                  <a:schemeClr val="bg1"/>
                </a:solidFill>
                <a:ea typeface="+mn-lt"/>
                <a:cs typeface="+mn-lt"/>
              </a:rPr>
              <a:t>Detection</a:t>
            </a:r>
            <a:endParaRPr lang="en-US" err="1">
              <a:solidFill>
                <a:schemeClr val="bg1"/>
              </a:solidFill>
            </a:endParaRPr>
          </a:p>
        </p:txBody>
      </p:sp>
      <p:pic>
        <p:nvPicPr>
          <p:cNvPr id="6" name="Picture 5">
            <a:extLst>
              <a:ext uri="{FF2B5EF4-FFF2-40B4-BE49-F238E27FC236}">
                <a16:creationId xmlns:a16="http://schemas.microsoft.com/office/drawing/2014/main" id="{DE41AAF9-7BB0-B9B6-B3AF-12FBBB7488B9}"/>
              </a:ext>
            </a:extLst>
          </p:cNvPr>
          <p:cNvPicPr>
            <a:picLocks noChangeAspect="1"/>
          </p:cNvPicPr>
          <p:nvPr/>
        </p:nvPicPr>
        <p:blipFill>
          <a:blip r:embed="rId2"/>
          <a:stretch>
            <a:fillRect/>
          </a:stretch>
        </p:blipFill>
        <p:spPr>
          <a:xfrm>
            <a:off x="1871579" y="1196637"/>
            <a:ext cx="8448842" cy="4464726"/>
          </a:xfrm>
          <a:prstGeom prst="rect">
            <a:avLst/>
          </a:prstGeom>
        </p:spPr>
      </p:pic>
    </p:spTree>
    <p:extLst>
      <p:ext uri="{BB962C8B-B14F-4D97-AF65-F5344CB8AC3E}">
        <p14:creationId xmlns:p14="http://schemas.microsoft.com/office/powerpoint/2010/main" val="227210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7706-557E-850D-D72F-F501B131E24A}"/>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949330F-37F4-9709-14A5-4A5991F9FCC9}"/>
              </a:ext>
            </a:extLst>
          </p:cNvPr>
          <p:cNvGraphicFramePr>
            <a:graphicFrameLocks noGrp="1"/>
          </p:cNvGraphicFramePr>
          <p:nvPr>
            <p:extLst>
              <p:ext uri="{D42A27DB-BD31-4B8C-83A1-F6EECF244321}">
                <p14:modId xmlns:p14="http://schemas.microsoft.com/office/powerpoint/2010/main" val="2654452789"/>
              </p:ext>
            </p:extLst>
          </p:nvPr>
        </p:nvGraphicFramePr>
        <p:xfrm>
          <a:off x="2011680" y="2709814"/>
          <a:ext cx="8168640" cy="296671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914097304"/>
                    </a:ext>
                  </a:extLst>
                </a:gridCol>
                <a:gridCol w="2722880">
                  <a:extLst>
                    <a:ext uri="{9D8B030D-6E8A-4147-A177-3AD203B41FA5}">
                      <a16:colId xmlns:a16="http://schemas.microsoft.com/office/drawing/2014/main" val="3754453882"/>
                    </a:ext>
                  </a:extLst>
                </a:gridCol>
                <a:gridCol w="2722880">
                  <a:extLst>
                    <a:ext uri="{9D8B030D-6E8A-4147-A177-3AD203B41FA5}">
                      <a16:colId xmlns:a16="http://schemas.microsoft.com/office/drawing/2014/main" val="1252752484"/>
                    </a:ext>
                  </a:extLst>
                </a:gridCol>
              </a:tblGrid>
              <a:tr h="370840">
                <a:tc>
                  <a:txBody>
                    <a:bodyPr/>
                    <a:lstStyle/>
                    <a:p>
                      <a:pPr lvl="0" algn="ctr">
                        <a:buNone/>
                      </a:pPr>
                      <a:r>
                        <a:rPr lang="en-US" sz="1800" b="0" i="0" u="none" strike="noStrike" noProof="0">
                          <a:latin typeface="Arial"/>
                        </a:rPr>
                        <a:t>Model </a:t>
                      </a:r>
                      <a:endParaRPr lang="en-US"/>
                    </a:p>
                  </a:txBody>
                  <a:tcPr anchor="ctr"/>
                </a:tc>
                <a:tc>
                  <a:txBody>
                    <a:bodyPr/>
                    <a:lstStyle/>
                    <a:p>
                      <a:pPr lvl="0" algn="ctr">
                        <a:buNone/>
                      </a:pPr>
                      <a:r>
                        <a:rPr lang="en-US" sz="1800" b="0" i="0" u="none" strike="noStrike" noProof="0">
                          <a:latin typeface="Arial"/>
                        </a:rPr>
                        <a:t>Age Prediction </a:t>
                      </a:r>
                      <a:endParaRPr lang="en-US"/>
                    </a:p>
                  </a:txBody>
                  <a:tcPr anchor="ctr"/>
                </a:tc>
                <a:tc>
                  <a:txBody>
                    <a:bodyPr/>
                    <a:lstStyle/>
                    <a:p>
                      <a:pPr lvl="0" algn="ctr">
                        <a:buNone/>
                      </a:pPr>
                      <a:r>
                        <a:rPr lang="en-US" sz="1800" b="0" i="0" u="none" strike="noStrike" noProof="0">
                          <a:latin typeface="Arial"/>
                        </a:rPr>
                        <a:t>Gender Prediction</a:t>
                      </a:r>
                      <a:endParaRPr lang="en-US"/>
                    </a:p>
                  </a:txBody>
                  <a:tcPr anchor="ctr"/>
                </a:tc>
                <a:extLst>
                  <a:ext uri="{0D108BD9-81ED-4DB2-BD59-A6C34878D82A}">
                    <a16:rowId xmlns:a16="http://schemas.microsoft.com/office/drawing/2014/main" val="4144638694"/>
                  </a:ext>
                </a:extLst>
              </a:tr>
              <a:tr h="370840">
                <a:tc>
                  <a:txBody>
                    <a:bodyPr/>
                    <a:lstStyle/>
                    <a:p>
                      <a:pPr lvl="0" algn="ctr">
                        <a:buNone/>
                      </a:pPr>
                      <a:r>
                        <a:rPr lang="en-US" sz="1800" b="0" i="0" u="none" strike="noStrike" noProof="0">
                          <a:latin typeface="Arial"/>
                        </a:rPr>
                        <a:t>ResNet-18 </a:t>
                      </a:r>
                      <a:endParaRPr lang="en-US"/>
                    </a:p>
                  </a:txBody>
                  <a:tcPr anchor="ctr"/>
                </a:tc>
                <a:tc>
                  <a:txBody>
                    <a:bodyPr/>
                    <a:lstStyle/>
                    <a:p>
                      <a:pPr lvl="0" algn="ctr">
                        <a:buNone/>
                      </a:pPr>
                      <a:r>
                        <a:rPr lang="en-US" sz="1800" b="0" i="0" u="none" strike="noStrike" noProof="0">
                          <a:latin typeface="Arial"/>
                        </a:rPr>
                        <a:t>7.375</a:t>
                      </a:r>
                      <a:endParaRPr lang="en-US"/>
                    </a:p>
                  </a:txBody>
                  <a:tcPr anchor="ctr"/>
                </a:tc>
                <a:tc>
                  <a:txBody>
                    <a:bodyPr/>
                    <a:lstStyle/>
                    <a:p>
                      <a:pPr lvl="0" algn="ctr">
                        <a:buNone/>
                      </a:pPr>
                      <a:r>
                        <a:rPr lang="en-US" sz="1800" b="0" i="0" u="none" strike="noStrike" noProof="0">
                          <a:latin typeface="Arial"/>
                        </a:rPr>
                        <a:t>0.2114</a:t>
                      </a:r>
                      <a:endParaRPr lang="en-US"/>
                    </a:p>
                  </a:txBody>
                  <a:tcPr anchor="ctr"/>
                </a:tc>
                <a:extLst>
                  <a:ext uri="{0D108BD9-81ED-4DB2-BD59-A6C34878D82A}">
                    <a16:rowId xmlns:a16="http://schemas.microsoft.com/office/drawing/2014/main" val="2185766854"/>
                  </a:ext>
                </a:extLst>
              </a:tr>
              <a:tr h="370840">
                <a:tc>
                  <a:txBody>
                    <a:bodyPr/>
                    <a:lstStyle/>
                    <a:p>
                      <a:pPr lvl="0" algn="ctr">
                        <a:buNone/>
                      </a:pPr>
                      <a:r>
                        <a:rPr lang="en-US" sz="1800" b="0" i="0" u="none" strike="noStrike" noProof="0">
                          <a:latin typeface="Arial"/>
                        </a:rPr>
                        <a:t>ResNet-34</a:t>
                      </a:r>
                      <a:endParaRPr lang="en-US"/>
                    </a:p>
                  </a:txBody>
                  <a:tcPr anchor="ctr"/>
                </a:tc>
                <a:tc>
                  <a:txBody>
                    <a:bodyPr/>
                    <a:lstStyle/>
                    <a:p>
                      <a:pPr lvl="0" algn="ctr">
                        <a:buNone/>
                      </a:pPr>
                      <a:r>
                        <a:rPr lang="en-US" sz="1800" b="0" i="0" u="none" strike="noStrike" noProof="0">
                          <a:latin typeface="Arial"/>
                        </a:rPr>
                        <a:t>6.221</a:t>
                      </a:r>
                      <a:endParaRPr lang="en-US"/>
                    </a:p>
                  </a:txBody>
                  <a:tcPr anchor="ctr"/>
                </a:tc>
                <a:tc>
                  <a:txBody>
                    <a:bodyPr/>
                    <a:lstStyle/>
                    <a:p>
                      <a:pPr lvl="0" algn="ctr">
                        <a:buNone/>
                      </a:pPr>
                      <a:r>
                        <a:rPr lang="en-US" sz="1800" b="0" i="0" u="none" strike="noStrike" noProof="0">
                          <a:latin typeface="Arial"/>
                        </a:rPr>
                        <a:t>0.2161</a:t>
                      </a:r>
                      <a:endParaRPr lang="en-US"/>
                    </a:p>
                  </a:txBody>
                  <a:tcPr anchor="ctr"/>
                </a:tc>
                <a:extLst>
                  <a:ext uri="{0D108BD9-81ED-4DB2-BD59-A6C34878D82A}">
                    <a16:rowId xmlns:a16="http://schemas.microsoft.com/office/drawing/2014/main" val="2533249402"/>
                  </a:ext>
                </a:extLst>
              </a:tr>
              <a:tr h="370840">
                <a:tc>
                  <a:txBody>
                    <a:bodyPr/>
                    <a:lstStyle/>
                    <a:p>
                      <a:pPr lvl="0" algn="ctr">
                        <a:buNone/>
                      </a:pPr>
                      <a:r>
                        <a:rPr lang="en-US" sz="1800" b="0" i="0" u="none" strike="noStrike" noProof="0">
                          <a:latin typeface="Arial"/>
                        </a:rPr>
                        <a:t>ResNet-50 </a:t>
                      </a:r>
                      <a:endParaRPr lang="en-US"/>
                    </a:p>
                  </a:txBody>
                  <a:tcPr anchor="ctr"/>
                </a:tc>
                <a:tc>
                  <a:txBody>
                    <a:bodyPr/>
                    <a:lstStyle/>
                    <a:p>
                      <a:pPr lvl="0" algn="ctr">
                        <a:buNone/>
                      </a:pPr>
                      <a:r>
                        <a:rPr lang="en-US" sz="1800" b="0" i="0" u="none" strike="noStrike" noProof="0">
                          <a:latin typeface="Arial"/>
                        </a:rPr>
                        <a:t>6.681</a:t>
                      </a:r>
                      <a:endParaRPr lang="en-US"/>
                    </a:p>
                  </a:txBody>
                  <a:tcPr anchor="ctr"/>
                </a:tc>
                <a:tc>
                  <a:txBody>
                    <a:bodyPr/>
                    <a:lstStyle/>
                    <a:p>
                      <a:pPr lvl="0" algn="ctr">
                        <a:buNone/>
                      </a:pPr>
                      <a:r>
                        <a:rPr lang="en-US" sz="1800" b="0" i="0" u="none" strike="noStrike" noProof="0">
                          <a:latin typeface="Arial"/>
                        </a:rPr>
                        <a:t>0.2291</a:t>
                      </a:r>
                      <a:endParaRPr lang="en-US"/>
                    </a:p>
                  </a:txBody>
                  <a:tcPr anchor="ctr"/>
                </a:tc>
                <a:extLst>
                  <a:ext uri="{0D108BD9-81ED-4DB2-BD59-A6C34878D82A}">
                    <a16:rowId xmlns:a16="http://schemas.microsoft.com/office/drawing/2014/main" val="3188584558"/>
                  </a:ext>
                </a:extLst>
              </a:tr>
              <a:tr h="370840">
                <a:tc>
                  <a:txBody>
                    <a:bodyPr/>
                    <a:lstStyle/>
                    <a:p>
                      <a:pPr lvl="0" algn="ctr">
                        <a:buNone/>
                      </a:pPr>
                      <a:r>
                        <a:rPr lang="en-US" sz="1800" b="0" i="0" u="none" strike="noStrike" noProof="0">
                          <a:latin typeface="Arial"/>
                        </a:rPr>
                        <a:t>ResNet-101 </a:t>
                      </a:r>
                      <a:endParaRPr lang="en-US"/>
                    </a:p>
                  </a:txBody>
                  <a:tcPr anchor="ctr"/>
                </a:tc>
                <a:tc>
                  <a:txBody>
                    <a:bodyPr/>
                    <a:lstStyle/>
                    <a:p>
                      <a:pPr lvl="0" algn="ctr">
                        <a:buNone/>
                      </a:pPr>
                      <a:r>
                        <a:rPr lang="en-US" sz="1800" b="0" i="0" u="none" strike="noStrike" noProof="0">
                          <a:latin typeface="Arial"/>
                        </a:rPr>
                        <a:t>7.318</a:t>
                      </a:r>
                      <a:endParaRPr lang="en-US"/>
                    </a:p>
                  </a:txBody>
                  <a:tcPr anchor="ctr"/>
                </a:tc>
                <a:tc>
                  <a:txBody>
                    <a:bodyPr/>
                    <a:lstStyle/>
                    <a:p>
                      <a:pPr lvl="0" algn="ctr">
                        <a:buNone/>
                      </a:pPr>
                      <a:r>
                        <a:rPr lang="en-US" sz="1800" b="0" i="0" u="none" strike="noStrike" noProof="0">
                          <a:latin typeface="Arial"/>
                        </a:rPr>
                        <a:t>0.1939</a:t>
                      </a:r>
                      <a:endParaRPr lang="en-US"/>
                    </a:p>
                  </a:txBody>
                  <a:tcPr anchor="ctr"/>
                </a:tc>
                <a:extLst>
                  <a:ext uri="{0D108BD9-81ED-4DB2-BD59-A6C34878D82A}">
                    <a16:rowId xmlns:a16="http://schemas.microsoft.com/office/drawing/2014/main" val="2974697601"/>
                  </a:ext>
                </a:extLst>
              </a:tr>
              <a:tr h="370840">
                <a:tc>
                  <a:txBody>
                    <a:bodyPr/>
                    <a:lstStyle/>
                    <a:p>
                      <a:pPr lvl="0" algn="ctr">
                        <a:buNone/>
                      </a:pPr>
                      <a:r>
                        <a:rPr lang="en-US" sz="1800" b="0" i="0" u="none" strike="noStrike" noProof="0">
                          <a:latin typeface="Arial"/>
                        </a:rPr>
                        <a:t>ResNet-152</a:t>
                      </a:r>
                      <a:endParaRPr lang="en-US"/>
                    </a:p>
                  </a:txBody>
                  <a:tcPr anchor="ctr"/>
                </a:tc>
                <a:tc>
                  <a:txBody>
                    <a:bodyPr/>
                    <a:lstStyle/>
                    <a:p>
                      <a:pPr lvl="0" algn="ctr">
                        <a:buNone/>
                      </a:pPr>
                      <a:r>
                        <a:rPr lang="en-US" sz="1800" b="0" i="0" u="none" strike="noStrike" noProof="0">
                          <a:latin typeface="Arial"/>
                        </a:rPr>
                        <a:t>7.357</a:t>
                      </a:r>
                      <a:endParaRPr lang="en-US"/>
                    </a:p>
                  </a:txBody>
                  <a:tcPr anchor="ctr"/>
                </a:tc>
                <a:tc>
                  <a:txBody>
                    <a:bodyPr/>
                    <a:lstStyle/>
                    <a:p>
                      <a:pPr lvl="0" algn="ctr">
                        <a:buNone/>
                      </a:pPr>
                      <a:r>
                        <a:rPr lang="en-US" sz="1800" b="0" i="0" u="none" strike="noStrike" noProof="0">
                          <a:latin typeface="Arial"/>
                        </a:rPr>
                        <a:t>0.1957</a:t>
                      </a:r>
                      <a:endParaRPr lang="en-US"/>
                    </a:p>
                  </a:txBody>
                  <a:tcPr anchor="ctr"/>
                </a:tc>
                <a:extLst>
                  <a:ext uri="{0D108BD9-81ED-4DB2-BD59-A6C34878D82A}">
                    <a16:rowId xmlns:a16="http://schemas.microsoft.com/office/drawing/2014/main" val="1186181092"/>
                  </a:ext>
                </a:extLst>
              </a:tr>
              <a:tr h="370840">
                <a:tc>
                  <a:txBody>
                    <a:bodyPr/>
                    <a:lstStyle/>
                    <a:p>
                      <a:pPr algn="ctr"/>
                      <a:r>
                        <a:rPr lang="en-US"/>
                        <a:t>VGG-16</a:t>
                      </a:r>
                    </a:p>
                  </a:txBody>
                  <a:tcPr anchor="ctr"/>
                </a:tc>
                <a:tc>
                  <a:txBody>
                    <a:bodyPr/>
                    <a:lstStyle/>
                    <a:p>
                      <a:pPr lvl="0" algn="ctr">
                        <a:buNone/>
                      </a:pPr>
                      <a:r>
                        <a:rPr lang="en-US" sz="1800" b="0" i="0" u="none" strike="noStrike" noProof="0">
                          <a:latin typeface="Arial"/>
                        </a:rPr>
                        <a:t>8.9967</a:t>
                      </a:r>
                      <a:endParaRPr lang="en-US"/>
                    </a:p>
                  </a:txBody>
                  <a:tcPr anchor="ctr"/>
                </a:tc>
                <a:tc>
                  <a:txBody>
                    <a:bodyPr/>
                    <a:lstStyle/>
                    <a:p>
                      <a:pPr lvl="0" algn="ctr">
                        <a:buNone/>
                      </a:pPr>
                      <a:r>
                        <a:rPr lang="en-US" sz="1800" b="0" i="0" u="none" strike="noStrike" noProof="0">
                          <a:latin typeface="Arial"/>
                        </a:rPr>
                        <a:t>0.4808</a:t>
                      </a:r>
                      <a:endParaRPr lang="en-US"/>
                    </a:p>
                  </a:txBody>
                  <a:tcPr anchor="ctr"/>
                </a:tc>
                <a:extLst>
                  <a:ext uri="{0D108BD9-81ED-4DB2-BD59-A6C34878D82A}">
                    <a16:rowId xmlns:a16="http://schemas.microsoft.com/office/drawing/2014/main" val="3570885762"/>
                  </a:ext>
                </a:extLst>
              </a:tr>
              <a:tr h="370839">
                <a:tc>
                  <a:txBody>
                    <a:bodyPr/>
                    <a:lstStyle/>
                    <a:p>
                      <a:pPr lvl="0" algn="ctr">
                        <a:buNone/>
                      </a:pPr>
                      <a:r>
                        <a:rPr lang="en-US"/>
                        <a:t>VGG-19</a:t>
                      </a:r>
                    </a:p>
                  </a:txBody>
                  <a:tcPr anchor="ctr"/>
                </a:tc>
                <a:tc>
                  <a:txBody>
                    <a:bodyPr/>
                    <a:lstStyle/>
                    <a:p>
                      <a:pPr lvl="0" algn="ctr">
                        <a:buNone/>
                      </a:pPr>
                      <a:r>
                        <a:rPr lang="en-US" sz="1800" b="0" i="0" u="none" strike="noStrike" noProof="0">
                          <a:latin typeface="Arial"/>
                        </a:rPr>
                        <a:t>8.1687</a:t>
                      </a:r>
                      <a:endParaRPr lang="en-US"/>
                    </a:p>
                  </a:txBody>
                  <a:tcPr anchor="ctr"/>
                </a:tc>
                <a:tc>
                  <a:txBody>
                    <a:bodyPr/>
                    <a:lstStyle/>
                    <a:p>
                      <a:pPr lvl="0" algn="ctr">
                        <a:buNone/>
                      </a:pPr>
                      <a:r>
                        <a:rPr lang="en-US" sz="1800" b="0" i="0" u="none" strike="noStrike" noProof="0">
                          <a:latin typeface="Arial"/>
                        </a:rPr>
                        <a:t>0.4208</a:t>
                      </a:r>
                      <a:endParaRPr lang="en-US"/>
                    </a:p>
                  </a:txBody>
                  <a:tcPr anchor="ctr"/>
                </a:tc>
                <a:extLst>
                  <a:ext uri="{0D108BD9-81ED-4DB2-BD59-A6C34878D82A}">
                    <a16:rowId xmlns:a16="http://schemas.microsoft.com/office/drawing/2014/main" val="1374850856"/>
                  </a:ext>
                </a:extLst>
              </a:tr>
            </a:tbl>
          </a:graphicData>
        </a:graphic>
      </p:graphicFrame>
      <p:sp>
        <p:nvSpPr>
          <p:cNvPr id="5" name="TextShape 2">
            <a:extLst>
              <a:ext uri="{FF2B5EF4-FFF2-40B4-BE49-F238E27FC236}">
                <a16:creationId xmlns:a16="http://schemas.microsoft.com/office/drawing/2014/main" id="{3D45C22F-5CE4-1984-C6A6-21C1D844EFDE}"/>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Age</a:t>
            </a:r>
            <a:r>
              <a:rPr lang="vi-VN" sz="2400" spc="-1">
                <a:solidFill>
                  <a:schemeClr val="bg1"/>
                </a:solidFill>
                <a:ea typeface="+mn-lt"/>
                <a:cs typeface="+mn-lt"/>
              </a:rPr>
              <a:t> </a:t>
            </a:r>
            <a:r>
              <a:rPr lang="vi-VN" sz="2400" spc="-1" err="1">
                <a:solidFill>
                  <a:schemeClr val="bg1"/>
                </a:solidFill>
                <a:ea typeface="+mn-lt"/>
                <a:cs typeface="+mn-lt"/>
              </a:rPr>
              <a:t>Gender</a:t>
            </a:r>
            <a:r>
              <a:rPr lang="vi-VN" sz="2400" spc="-1">
                <a:solidFill>
                  <a:schemeClr val="bg1"/>
                </a:solidFill>
                <a:ea typeface="+mn-lt"/>
                <a:cs typeface="+mn-lt"/>
              </a:rPr>
              <a:t> </a:t>
            </a:r>
            <a:r>
              <a:rPr lang="vi-VN" sz="2400" spc="-1" err="1">
                <a:solidFill>
                  <a:schemeClr val="bg1"/>
                </a:solidFill>
                <a:ea typeface="+mn-lt"/>
                <a:cs typeface="+mn-lt"/>
              </a:rPr>
              <a:t>Recognition</a:t>
            </a:r>
            <a:endParaRPr lang="en-US">
              <a:solidFill>
                <a:schemeClr val="bg1"/>
              </a:solidFill>
            </a:endParaRPr>
          </a:p>
        </p:txBody>
      </p:sp>
      <p:sp>
        <p:nvSpPr>
          <p:cNvPr id="7" name="TextBox 6">
            <a:extLst>
              <a:ext uri="{FF2B5EF4-FFF2-40B4-BE49-F238E27FC236}">
                <a16:creationId xmlns:a16="http://schemas.microsoft.com/office/drawing/2014/main" id="{147D6029-CB54-5C08-3784-5F15584D859B}"/>
              </a:ext>
            </a:extLst>
          </p:cNvPr>
          <p:cNvSpPr txBox="1"/>
          <p:nvPr/>
        </p:nvSpPr>
        <p:spPr>
          <a:xfrm>
            <a:off x="676060" y="1294826"/>
            <a:ext cx="108971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Loss Function: </a:t>
            </a:r>
            <a:endParaRPr lang="en-US"/>
          </a:p>
          <a:p>
            <a:pPr marL="742950" lvl="1" indent="-285750">
              <a:buFont typeface="Courier New"/>
              <a:buChar char="o"/>
            </a:pPr>
            <a:r>
              <a:rPr lang="en-US">
                <a:ea typeface="+mn-lt"/>
                <a:cs typeface="+mn-lt"/>
              </a:rPr>
              <a:t>MAE for Age </a:t>
            </a:r>
          </a:p>
          <a:p>
            <a:pPr marL="742950" lvl="1" indent="-285750">
              <a:buFont typeface="Courier New"/>
              <a:buChar char="o"/>
            </a:pPr>
            <a:r>
              <a:rPr lang="en-US">
                <a:ea typeface="+mn-lt"/>
                <a:cs typeface="+mn-lt"/>
              </a:rPr>
              <a:t>Binary Cross Entropy for Gender</a:t>
            </a:r>
          </a:p>
          <a:p>
            <a:pPr marL="285750" indent="-285750">
              <a:buFont typeface="Arial"/>
              <a:buChar char="•"/>
            </a:pPr>
            <a:r>
              <a:rPr lang="en-US">
                <a:cs typeface="Arial"/>
              </a:rPr>
              <a:t>Epoch: 150</a:t>
            </a:r>
          </a:p>
        </p:txBody>
      </p:sp>
    </p:spTree>
    <p:extLst>
      <p:ext uri="{BB962C8B-B14F-4D97-AF65-F5344CB8AC3E}">
        <p14:creationId xmlns:p14="http://schemas.microsoft.com/office/powerpoint/2010/main" val="860839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744A6-D0F3-D96E-B93D-F745979900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770BE5-A0A9-0DB9-8672-723A28194E1E}"/>
              </a:ext>
            </a:extLst>
          </p:cNvPr>
          <p:cNvPicPr>
            <a:picLocks noChangeAspect="1"/>
          </p:cNvPicPr>
          <p:nvPr/>
        </p:nvPicPr>
        <p:blipFill rotWithShape="1">
          <a:blip r:embed="rId2"/>
          <a:srcRect r="-1599" b="51147"/>
          <a:stretch/>
        </p:blipFill>
        <p:spPr>
          <a:xfrm>
            <a:off x="2269560" y="1110916"/>
            <a:ext cx="7647217" cy="4632787"/>
          </a:xfrm>
          <a:prstGeom prst="rect">
            <a:avLst/>
          </a:prstGeom>
        </p:spPr>
      </p:pic>
      <p:sp>
        <p:nvSpPr>
          <p:cNvPr id="5" name="TextShape 2">
            <a:extLst>
              <a:ext uri="{FF2B5EF4-FFF2-40B4-BE49-F238E27FC236}">
                <a16:creationId xmlns:a16="http://schemas.microsoft.com/office/drawing/2014/main" id="{D05CE4B5-B173-2FB3-4953-A035AC396A2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Age</a:t>
            </a:r>
            <a:r>
              <a:rPr lang="vi-VN" sz="2400" spc="-1">
                <a:solidFill>
                  <a:schemeClr val="bg1"/>
                </a:solidFill>
                <a:ea typeface="+mn-lt"/>
                <a:cs typeface="+mn-lt"/>
              </a:rPr>
              <a:t> </a:t>
            </a:r>
            <a:r>
              <a:rPr lang="vi-VN" sz="2400" spc="-1" err="1">
                <a:solidFill>
                  <a:schemeClr val="bg1"/>
                </a:solidFill>
                <a:ea typeface="+mn-lt"/>
                <a:cs typeface="+mn-lt"/>
              </a:rPr>
              <a:t>Gender</a:t>
            </a:r>
            <a:r>
              <a:rPr lang="vi-VN" sz="2400" spc="-1">
                <a:solidFill>
                  <a:schemeClr val="bg1"/>
                </a:solidFill>
                <a:ea typeface="+mn-lt"/>
                <a:cs typeface="+mn-lt"/>
              </a:rPr>
              <a:t> </a:t>
            </a:r>
            <a:r>
              <a:rPr lang="vi-VN" sz="2400" spc="-1" err="1">
                <a:solidFill>
                  <a:schemeClr val="bg1"/>
                </a:solidFill>
                <a:ea typeface="+mn-lt"/>
                <a:cs typeface="+mn-lt"/>
              </a:rPr>
              <a:t>Recognition</a:t>
            </a:r>
            <a:endParaRPr lang="en-US">
              <a:solidFill>
                <a:schemeClr val="bg1"/>
              </a:solidFill>
            </a:endParaRPr>
          </a:p>
        </p:txBody>
      </p:sp>
    </p:spTree>
    <p:extLst>
      <p:ext uri="{BB962C8B-B14F-4D97-AF65-F5344CB8AC3E}">
        <p14:creationId xmlns:p14="http://schemas.microsoft.com/office/powerpoint/2010/main" val="1193301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CFB91-8989-D987-8D19-339233313167}"/>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21F412A-6D31-2C2F-8BF5-DC3362127A66}"/>
              </a:ext>
            </a:extLst>
          </p:cNvPr>
          <p:cNvGraphicFramePr>
            <a:graphicFrameLocks noGrp="1"/>
          </p:cNvGraphicFramePr>
          <p:nvPr>
            <p:extLst>
              <p:ext uri="{D42A27DB-BD31-4B8C-83A1-F6EECF244321}">
                <p14:modId xmlns:p14="http://schemas.microsoft.com/office/powerpoint/2010/main" val="739943817"/>
              </p:ext>
            </p:extLst>
          </p:nvPr>
        </p:nvGraphicFramePr>
        <p:xfrm>
          <a:off x="3375259" y="3007740"/>
          <a:ext cx="5445760" cy="2966719"/>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914097304"/>
                    </a:ext>
                  </a:extLst>
                </a:gridCol>
                <a:gridCol w="2722880">
                  <a:extLst>
                    <a:ext uri="{9D8B030D-6E8A-4147-A177-3AD203B41FA5}">
                      <a16:colId xmlns:a16="http://schemas.microsoft.com/office/drawing/2014/main" val="3754453882"/>
                    </a:ext>
                  </a:extLst>
                </a:gridCol>
              </a:tblGrid>
              <a:tr h="370840">
                <a:tc>
                  <a:txBody>
                    <a:bodyPr/>
                    <a:lstStyle/>
                    <a:p>
                      <a:pPr lvl="0" algn="ctr">
                        <a:buNone/>
                      </a:pPr>
                      <a:r>
                        <a:rPr lang="en-US" sz="1800" b="0" i="0" u="none" strike="noStrike" noProof="0">
                          <a:latin typeface="Arial"/>
                        </a:rPr>
                        <a:t>Model </a:t>
                      </a:r>
                      <a:endParaRPr lang="en-US" sz="1800"/>
                    </a:p>
                  </a:txBody>
                  <a:tcPr anchor="ctr"/>
                </a:tc>
                <a:tc>
                  <a:txBody>
                    <a:bodyPr/>
                    <a:lstStyle/>
                    <a:p>
                      <a:pPr lvl="0" algn="ctr">
                        <a:buNone/>
                      </a:pPr>
                      <a:r>
                        <a:rPr lang="en-US" sz="1800" b="0" i="0" u="none" strike="noStrike" noProof="0">
                          <a:latin typeface="Arial"/>
                        </a:rPr>
                        <a:t>Test Accuracy (%)</a:t>
                      </a:r>
                      <a:endParaRPr lang="en-US" sz="1800"/>
                    </a:p>
                  </a:txBody>
                  <a:tcPr anchor="ctr"/>
                </a:tc>
                <a:extLst>
                  <a:ext uri="{0D108BD9-81ED-4DB2-BD59-A6C34878D82A}">
                    <a16:rowId xmlns:a16="http://schemas.microsoft.com/office/drawing/2014/main" val="4144638694"/>
                  </a:ext>
                </a:extLst>
              </a:tr>
              <a:tr h="370840">
                <a:tc>
                  <a:txBody>
                    <a:bodyPr/>
                    <a:lstStyle/>
                    <a:p>
                      <a:pPr lvl="0" algn="ctr">
                        <a:buNone/>
                      </a:pPr>
                      <a:r>
                        <a:rPr lang="en-US" sz="1800" b="0" i="0" u="none" strike="noStrike" noProof="0">
                          <a:latin typeface="Arial"/>
                        </a:rPr>
                        <a:t>ResNet-18 </a:t>
                      </a:r>
                      <a:endParaRPr lang="en-US" sz="1800"/>
                    </a:p>
                  </a:txBody>
                  <a:tcPr anchor="ctr"/>
                </a:tc>
                <a:tc>
                  <a:txBody>
                    <a:bodyPr/>
                    <a:lstStyle/>
                    <a:p>
                      <a:pPr lvl="0" algn="ctr">
                        <a:buNone/>
                      </a:pPr>
                      <a:r>
                        <a:rPr lang="en-US" sz="1800" b="0" i="0" u="none" strike="noStrike" noProof="0"/>
                        <a:t>71.25</a:t>
                      </a:r>
                      <a:endParaRPr lang="en-US" sz="1800"/>
                    </a:p>
                  </a:txBody>
                  <a:tcPr anchor="ctr"/>
                </a:tc>
                <a:extLst>
                  <a:ext uri="{0D108BD9-81ED-4DB2-BD59-A6C34878D82A}">
                    <a16:rowId xmlns:a16="http://schemas.microsoft.com/office/drawing/2014/main" val="2185766854"/>
                  </a:ext>
                </a:extLst>
              </a:tr>
              <a:tr h="370840">
                <a:tc>
                  <a:txBody>
                    <a:bodyPr/>
                    <a:lstStyle/>
                    <a:p>
                      <a:pPr lvl="0" algn="ctr">
                        <a:buNone/>
                      </a:pPr>
                      <a:r>
                        <a:rPr lang="en-US" sz="1800" b="0" i="0" u="none" strike="noStrike" noProof="0">
                          <a:latin typeface="Arial"/>
                        </a:rPr>
                        <a:t>ResNet-34</a:t>
                      </a:r>
                      <a:endParaRPr lang="en-US" sz="1800"/>
                    </a:p>
                  </a:txBody>
                  <a:tcPr anchor="ctr"/>
                </a:tc>
                <a:tc>
                  <a:txBody>
                    <a:bodyPr/>
                    <a:lstStyle/>
                    <a:p>
                      <a:pPr lvl="0" algn="ctr">
                        <a:buNone/>
                      </a:pPr>
                      <a:r>
                        <a:rPr lang="en-US" sz="1800" b="0" i="0" u="none" strike="noStrike" noProof="0"/>
                        <a:t>70.92</a:t>
                      </a:r>
                      <a:endParaRPr lang="en-US" sz="1800"/>
                    </a:p>
                  </a:txBody>
                  <a:tcPr anchor="ctr"/>
                </a:tc>
                <a:extLst>
                  <a:ext uri="{0D108BD9-81ED-4DB2-BD59-A6C34878D82A}">
                    <a16:rowId xmlns:a16="http://schemas.microsoft.com/office/drawing/2014/main" val="2533249402"/>
                  </a:ext>
                </a:extLst>
              </a:tr>
              <a:tr h="370840">
                <a:tc>
                  <a:txBody>
                    <a:bodyPr/>
                    <a:lstStyle/>
                    <a:p>
                      <a:pPr lvl="0" algn="ctr">
                        <a:buNone/>
                      </a:pPr>
                      <a:r>
                        <a:rPr lang="en-US" sz="1800" b="0" i="0" u="none" strike="noStrike" noProof="0">
                          <a:latin typeface="Arial"/>
                        </a:rPr>
                        <a:t>ResNet-50 </a:t>
                      </a:r>
                      <a:endParaRPr lang="en-US" sz="1800"/>
                    </a:p>
                  </a:txBody>
                  <a:tcPr anchor="ctr"/>
                </a:tc>
                <a:tc>
                  <a:txBody>
                    <a:bodyPr/>
                    <a:lstStyle/>
                    <a:p>
                      <a:pPr lvl="0" algn="ctr">
                        <a:buNone/>
                      </a:pPr>
                      <a:r>
                        <a:rPr lang="en-US" sz="1800" b="0" i="0" u="none" strike="noStrike" noProof="0"/>
                        <a:t>70.78</a:t>
                      </a:r>
                      <a:endParaRPr lang="en-US" sz="1800"/>
                    </a:p>
                  </a:txBody>
                  <a:tcPr anchor="ctr"/>
                </a:tc>
                <a:extLst>
                  <a:ext uri="{0D108BD9-81ED-4DB2-BD59-A6C34878D82A}">
                    <a16:rowId xmlns:a16="http://schemas.microsoft.com/office/drawing/2014/main" val="3188584558"/>
                  </a:ext>
                </a:extLst>
              </a:tr>
              <a:tr h="370840">
                <a:tc>
                  <a:txBody>
                    <a:bodyPr/>
                    <a:lstStyle/>
                    <a:p>
                      <a:pPr lvl="0" algn="ctr">
                        <a:buNone/>
                      </a:pPr>
                      <a:r>
                        <a:rPr lang="en-US" sz="1800" b="0" i="0" u="none" strike="noStrike" noProof="0">
                          <a:latin typeface="Arial"/>
                        </a:rPr>
                        <a:t>ResNet-101 </a:t>
                      </a:r>
                      <a:endParaRPr lang="en-US" sz="1800"/>
                    </a:p>
                  </a:txBody>
                  <a:tcPr anchor="ctr"/>
                </a:tc>
                <a:tc>
                  <a:txBody>
                    <a:bodyPr/>
                    <a:lstStyle/>
                    <a:p>
                      <a:pPr lvl="0" algn="ctr">
                        <a:buNone/>
                      </a:pPr>
                      <a:r>
                        <a:rPr lang="en-US" sz="1800" b="0" i="0" u="none" strike="noStrike" noProof="0"/>
                        <a:t>70.85</a:t>
                      </a:r>
                      <a:endParaRPr lang="en-US" sz="1800"/>
                    </a:p>
                  </a:txBody>
                  <a:tcPr anchor="ctr"/>
                </a:tc>
                <a:extLst>
                  <a:ext uri="{0D108BD9-81ED-4DB2-BD59-A6C34878D82A}">
                    <a16:rowId xmlns:a16="http://schemas.microsoft.com/office/drawing/2014/main" val="2974697601"/>
                  </a:ext>
                </a:extLst>
              </a:tr>
              <a:tr h="370840">
                <a:tc>
                  <a:txBody>
                    <a:bodyPr/>
                    <a:lstStyle/>
                    <a:p>
                      <a:pPr lvl="0" algn="ctr">
                        <a:buNone/>
                      </a:pPr>
                      <a:r>
                        <a:rPr lang="en-US" sz="1800" b="0" i="0" u="none" strike="noStrike" noProof="0">
                          <a:latin typeface="Arial"/>
                        </a:rPr>
                        <a:t>ResNet-152</a:t>
                      </a:r>
                      <a:endParaRPr lang="en-US" sz="1800"/>
                    </a:p>
                  </a:txBody>
                  <a:tcPr anchor="ctr"/>
                </a:tc>
                <a:tc>
                  <a:txBody>
                    <a:bodyPr/>
                    <a:lstStyle/>
                    <a:p>
                      <a:pPr lvl="0" algn="ctr">
                        <a:buNone/>
                      </a:pPr>
                      <a:r>
                        <a:rPr lang="en-US" sz="1800" b="0" i="0" u="none" strike="noStrike" noProof="0"/>
                        <a:t>71.12</a:t>
                      </a:r>
                      <a:endParaRPr lang="en-US" sz="1800"/>
                    </a:p>
                  </a:txBody>
                  <a:tcPr anchor="ctr"/>
                </a:tc>
                <a:extLst>
                  <a:ext uri="{0D108BD9-81ED-4DB2-BD59-A6C34878D82A}">
                    <a16:rowId xmlns:a16="http://schemas.microsoft.com/office/drawing/2014/main" val="1186181092"/>
                  </a:ext>
                </a:extLst>
              </a:tr>
              <a:tr h="370840">
                <a:tc>
                  <a:txBody>
                    <a:bodyPr/>
                    <a:lstStyle/>
                    <a:p>
                      <a:pPr lvl="0" algn="ctr">
                        <a:buNone/>
                      </a:pPr>
                      <a:r>
                        <a:rPr lang="en-US" sz="1800"/>
                        <a:t>VGG-16</a:t>
                      </a:r>
                    </a:p>
                  </a:txBody>
                  <a:tcPr anchor="ctr"/>
                </a:tc>
                <a:tc>
                  <a:txBody>
                    <a:bodyPr/>
                    <a:lstStyle/>
                    <a:p>
                      <a:pPr lvl="0" algn="ctr">
                        <a:buNone/>
                      </a:pPr>
                      <a:r>
                        <a:rPr lang="en-US" sz="1800" b="0" i="0" u="none" strike="noStrike" noProof="0"/>
                        <a:t>65.17</a:t>
                      </a:r>
                      <a:endParaRPr lang="en-US" sz="1800"/>
                    </a:p>
                  </a:txBody>
                  <a:tcPr anchor="ctr"/>
                </a:tc>
                <a:extLst>
                  <a:ext uri="{0D108BD9-81ED-4DB2-BD59-A6C34878D82A}">
                    <a16:rowId xmlns:a16="http://schemas.microsoft.com/office/drawing/2014/main" val="3570885762"/>
                  </a:ext>
                </a:extLst>
              </a:tr>
              <a:tr h="370839">
                <a:tc>
                  <a:txBody>
                    <a:bodyPr/>
                    <a:lstStyle/>
                    <a:p>
                      <a:pPr lvl="0" algn="ctr">
                        <a:buNone/>
                      </a:pPr>
                      <a:r>
                        <a:rPr lang="en-US" sz="1800"/>
                        <a:t>VGG-19</a:t>
                      </a:r>
                    </a:p>
                  </a:txBody>
                  <a:tcPr anchor="ctr"/>
                </a:tc>
                <a:tc>
                  <a:txBody>
                    <a:bodyPr/>
                    <a:lstStyle/>
                    <a:p>
                      <a:pPr lvl="0" algn="ctr">
                        <a:buNone/>
                      </a:pPr>
                      <a:r>
                        <a:rPr lang="en-US" sz="1800" b="0" i="0" u="none" strike="noStrike" noProof="0"/>
                        <a:t>63.25</a:t>
                      </a:r>
                      <a:endParaRPr lang="en-US" sz="1800"/>
                    </a:p>
                  </a:txBody>
                  <a:tcPr anchor="ctr"/>
                </a:tc>
                <a:extLst>
                  <a:ext uri="{0D108BD9-81ED-4DB2-BD59-A6C34878D82A}">
                    <a16:rowId xmlns:a16="http://schemas.microsoft.com/office/drawing/2014/main" val="1374850856"/>
                  </a:ext>
                </a:extLst>
              </a:tr>
            </a:tbl>
          </a:graphicData>
        </a:graphic>
      </p:graphicFrame>
      <p:sp>
        <p:nvSpPr>
          <p:cNvPr id="5" name="TextShape 2">
            <a:extLst>
              <a:ext uri="{FF2B5EF4-FFF2-40B4-BE49-F238E27FC236}">
                <a16:creationId xmlns:a16="http://schemas.microsoft.com/office/drawing/2014/main" id="{78252598-DD22-D8E3-157F-4E3BE90E8C96}"/>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err="1">
                <a:solidFill>
                  <a:schemeClr val="bg1"/>
                </a:solidFill>
                <a:ea typeface="+mn-lt"/>
                <a:cs typeface="+mn-lt"/>
              </a:rPr>
              <a:t>Facial</a:t>
            </a:r>
            <a:r>
              <a:rPr lang="vi-VN" sz="2400" spc="-1">
                <a:solidFill>
                  <a:schemeClr val="bg1"/>
                </a:solidFill>
                <a:ea typeface="+mn-lt"/>
                <a:cs typeface="+mn-lt"/>
              </a:rPr>
              <a:t> </a:t>
            </a:r>
            <a:r>
              <a:rPr lang="vi-VN" sz="2400" spc="-1" err="1">
                <a:solidFill>
                  <a:schemeClr val="bg1"/>
                </a:solidFill>
                <a:ea typeface="+mn-lt"/>
                <a:cs typeface="+mn-lt"/>
              </a:rPr>
              <a:t>Emotion</a:t>
            </a:r>
            <a:r>
              <a:rPr lang="vi-VN" sz="2400" spc="-1">
                <a:solidFill>
                  <a:schemeClr val="bg1"/>
                </a:solidFill>
                <a:ea typeface="+mn-lt"/>
                <a:cs typeface="+mn-lt"/>
              </a:rPr>
              <a:t> Recognition</a:t>
            </a:r>
            <a:endParaRPr lang="en-US"/>
          </a:p>
        </p:txBody>
      </p:sp>
      <p:sp>
        <p:nvSpPr>
          <p:cNvPr id="4" name="TextBox 3">
            <a:extLst>
              <a:ext uri="{FF2B5EF4-FFF2-40B4-BE49-F238E27FC236}">
                <a16:creationId xmlns:a16="http://schemas.microsoft.com/office/drawing/2014/main" id="{3FB9A8F5-B55D-FDFD-7E3B-DE317C629262}"/>
              </a:ext>
            </a:extLst>
          </p:cNvPr>
          <p:cNvSpPr txBox="1"/>
          <p:nvPr/>
        </p:nvSpPr>
        <p:spPr>
          <a:xfrm>
            <a:off x="676060" y="1294826"/>
            <a:ext cx="108971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Loss Function: </a:t>
            </a:r>
            <a:r>
              <a:rPr lang="en-US" err="1">
                <a:ea typeface="+mn-lt"/>
                <a:cs typeface="+mn-lt"/>
              </a:rPr>
              <a:t>CrossEntropyLoss</a:t>
            </a:r>
            <a:endParaRPr lang="en-US">
              <a:ea typeface="+mn-lt"/>
              <a:cs typeface="+mn-lt"/>
            </a:endParaRPr>
          </a:p>
          <a:p>
            <a:pPr marL="285750" indent="-285750">
              <a:buFont typeface="Arial"/>
              <a:buChar char="•"/>
            </a:pPr>
            <a:r>
              <a:rPr lang="en-US">
                <a:cs typeface="Arial"/>
              </a:rPr>
              <a:t>Epoch: 150</a:t>
            </a:r>
          </a:p>
          <a:p>
            <a:pPr marL="285750" indent="-285750">
              <a:buFont typeface="Arial"/>
              <a:buChar char="•"/>
            </a:pPr>
            <a:r>
              <a:rPr lang="en-US">
                <a:ea typeface="+mn-lt"/>
                <a:cs typeface="+mn-lt"/>
              </a:rPr>
              <a:t>Learning rate: 0.001</a:t>
            </a:r>
            <a:endParaRPr lang="en-US">
              <a:cs typeface="Arial"/>
            </a:endParaRPr>
          </a:p>
          <a:p>
            <a:pPr marL="285750" indent="-285750">
              <a:buFont typeface="Arial"/>
              <a:buChar char="•"/>
            </a:pPr>
            <a:r>
              <a:rPr lang="en-US">
                <a:ea typeface="+mn-lt"/>
                <a:cs typeface="+mn-lt"/>
              </a:rPr>
              <a:t>Scheduler : </a:t>
            </a:r>
            <a:r>
              <a:rPr lang="en-US" err="1">
                <a:ea typeface="+mn-lt"/>
                <a:cs typeface="+mn-lt"/>
              </a:rPr>
              <a:t>ReduceLROnPlateau</a:t>
            </a:r>
            <a:r>
              <a:rPr lang="en-US">
                <a:ea typeface="+mn-lt"/>
                <a:cs typeface="+mn-lt"/>
              </a:rPr>
              <a:t>: Reduce learning rate by 0.5 if there are no improvement</a:t>
            </a:r>
            <a:br>
              <a:rPr lang="en-US">
                <a:ea typeface="+mn-lt"/>
                <a:cs typeface="+mn-lt"/>
              </a:rPr>
            </a:br>
            <a:r>
              <a:rPr lang="en-US">
                <a:ea typeface="+mn-lt"/>
                <a:cs typeface="+mn-lt"/>
              </a:rPr>
              <a:t>of validation accuracy after 5 epochs</a:t>
            </a:r>
            <a:endParaRPr lang="en-US">
              <a:cs typeface="Arial"/>
            </a:endParaRPr>
          </a:p>
        </p:txBody>
      </p:sp>
    </p:spTree>
    <p:extLst>
      <p:ext uri="{BB962C8B-B14F-4D97-AF65-F5344CB8AC3E}">
        <p14:creationId xmlns:p14="http://schemas.microsoft.com/office/powerpoint/2010/main" val="4209887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AD54A-23F0-DEA7-F187-D57008286EB6}"/>
            </a:ext>
          </a:extLst>
        </p:cNvPr>
        <p:cNvGrpSpPr/>
        <p:nvPr/>
      </p:nvGrpSpPr>
      <p:grpSpPr>
        <a:xfrm>
          <a:off x="0" y="0"/>
          <a:ext cx="0" cy="0"/>
          <a:chOff x="0" y="0"/>
          <a:chExt cx="0" cy="0"/>
        </a:xfrm>
      </p:grpSpPr>
      <p:sp>
        <p:nvSpPr>
          <p:cNvPr id="5" name="TextShape 2">
            <a:extLst>
              <a:ext uri="{FF2B5EF4-FFF2-40B4-BE49-F238E27FC236}">
                <a16:creationId xmlns:a16="http://schemas.microsoft.com/office/drawing/2014/main" id="{AA3E7582-5EFA-369F-3AC9-9B3CAAF5787C}"/>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vi-VN" sz="2400" spc="-1">
                <a:solidFill>
                  <a:schemeClr val="bg1"/>
                </a:solidFill>
                <a:ea typeface="+mn-lt"/>
                <a:cs typeface="+mn-lt"/>
              </a:rPr>
              <a:t>Facial Emotion Recognition</a:t>
            </a:r>
          </a:p>
          <a:p>
            <a:endParaRPr lang="vi-VN" sz="2400" spc="-1">
              <a:solidFill>
                <a:schemeClr val="bg1"/>
              </a:solidFill>
              <a:cs typeface="Arial"/>
            </a:endParaRPr>
          </a:p>
        </p:txBody>
      </p:sp>
      <p:pic>
        <p:nvPicPr>
          <p:cNvPr id="2" name="Picture 1">
            <a:extLst>
              <a:ext uri="{FF2B5EF4-FFF2-40B4-BE49-F238E27FC236}">
                <a16:creationId xmlns:a16="http://schemas.microsoft.com/office/drawing/2014/main" id="{0F30BC37-AE03-FBF6-FBB7-2568DF02ABAE}"/>
              </a:ext>
            </a:extLst>
          </p:cNvPr>
          <p:cNvPicPr>
            <a:picLocks noChangeAspect="1"/>
          </p:cNvPicPr>
          <p:nvPr/>
        </p:nvPicPr>
        <p:blipFill>
          <a:blip r:embed="rId2"/>
          <a:stretch>
            <a:fillRect/>
          </a:stretch>
        </p:blipFill>
        <p:spPr>
          <a:xfrm>
            <a:off x="2308280" y="1561369"/>
            <a:ext cx="7579894" cy="3730807"/>
          </a:xfrm>
          <a:prstGeom prst="rect">
            <a:avLst/>
          </a:prstGeom>
        </p:spPr>
      </p:pic>
    </p:spTree>
    <p:extLst>
      <p:ext uri="{BB962C8B-B14F-4D97-AF65-F5344CB8AC3E}">
        <p14:creationId xmlns:p14="http://schemas.microsoft.com/office/powerpoint/2010/main" val="1164708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88FBB-7F1C-17E0-6D6C-8372455C5FAF}"/>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5E7B524E-4198-D37B-1539-2876A822C6C6}"/>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74E1B300-5343-68CB-7A67-64E5C5752CA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853A4683-309E-AD8B-6511-879BCAE86B73}"/>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a:latin typeface="Lato"/>
              </a:rPr>
              <a:t>Introduction</a:t>
            </a:r>
          </a:p>
          <a:p>
            <a:pPr marL="342900" indent="-342900" algn="l">
              <a:buAutoNum type="arabicPeriod"/>
            </a:pPr>
            <a:r>
              <a:rPr lang="vi-VN" sz="2400" b="1">
                <a:latin typeface="Lato"/>
              </a:rPr>
              <a:t>Dataset</a:t>
            </a:r>
          </a:p>
          <a:p>
            <a:pPr marL="342900" indent="-342900">
              <a:buAutoNum type="arabicPeriod"/>
            </a:pPr>
            <a:r>
              <a:rPr lang="vi-VN" sz="2400" b="1">
                <a:latin typeface="Lato"/>
              </a:rPr>
              <a:t>Data Preprocessing</a:t>
            </a:r>
          </a:p>
          <a:p>
            <a:pPr marL="342900" indent="-342900">
              <a:buAutoNum type="arabicPeriod"/>
            </a:pPr>
            <a:r>
              <a:rPr lang="vi-VN" sz="2400" b="1">
                <a:latin typeface="Lato"/>
              </a:rPr>
              <a:t>Modelling</a:t>
            </a:r>
          </a:p>
          <a:p>
            <a:pPr marL="342900" indent="-342900">
              <a:buAutoNum type="arabicPeriod"/>
            </a:pPr>
            <a:r>
              <a:rPr lang="vi-VN" sz="2400" b="1">
                <a:latin typeface="Lato"/>
              </a:rPr>
              <a:t>Experiment and Result</a:t>
            </a:r>
          </a:p>
          <a:p>
            <a:pPr marL="342900" indent="-342900">
              <a:buAutoNum type="arabicPeriod"/>
            </a:pPr>
            <a:r>
              <a:rPr lang="vi-VN" sz="2400" b="1">
                <a:solidFill>
                  <a:srgbClr val="C00000"/>
                </a:solidFill>
                <a:latin typeface="Lato"/>
              </a:rPr>
              <a:t>Conclusion and Future Work</a:t>
            </a:r>
          </a:p>
          <a:p>
            <a:pPr marL="342900" indent="-342900">
              <a:buAutoNum type="arabicPeriod"/>
            </a:pPr>
            <a:r>
              <a:rPr lang="vi-VN" sz="2400" b="1">
                <a:latin typeface="Lato"/>
              </a:rPr>
              <a:t>References </a:t>
            </a:r>
          </a:p>
          <a:p>
            <a:pPr marL="342900" indent="-342900">
              <a:buAutoNum type="arabicPeriod"/>
            </a:pPr>
            <a:endParaRPr lang="vi-VN" b="1">
              <a:latin typeface="Arial"/>
            </a:endParaRPr>
          </a:p>
        </p:txBody>
      </p:sp>
    </p:spTree>
    <p:extLst>
      <p:ext uri="{BB962C8B-B14F-4D97-AF65-F5344CB8AC3E}">
        <p14:creationId xmlns:p14="http://schemas.microsoft.com/office/powerpoint/2010/main" val="4256795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973AC-3C53-5BE8-2BBC-C75F0DDFD352}"/>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412CCF0-F95B-DA79-42C1-64696B54D50C}"/>
              </a:ext>
            </a:extLst>
          </p:cNvPr>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2" name="TextShape 1">
            <a:extLst>
              <a:ext uri="{FF2B5EF4-FFF2-40B4-BE49-F238E27FC236}">
                <a16:creationId xmlns:a16="http://schemas.microsoft.com/office/drawing/2014/main" id="{CF128E44-9675-DE9F-F02F-24D8140EF5E4}"/>
              </a:ext>
            </a:extLst>
          </p:cNvPr>
          <p:cNvSpPr txBox="1"/>
          <p:nvPr/>
        </p:nvSpPr>
        <p:spPr>
          <a:xfrm>
            <a:off x="165024"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Conclusion and Future Work</a:t>
            </a:r>
          </a:p>
        </p:txBody>
      </p:sp>
      <p:sp>
        <p:nvSpPr>
          <p:cNvPr id="8" name="TextBox 7">
            <a:extLst>
              <a:ext uri="{FF2B5EF4-FFF2-40B4-BE49-F238E27FC236}">
                <a16:creationId xmlns:a16="http://schemas.microsoft.com/office/drawing/2014/main" id="{68E070AE-8F86-6ED7-C474-1FB11C5C41A9}"/>
              </a:ext>
            </a:extLst>
          </p:cNvPr>
          <p:cNvSpPr txBox="1"/>
          <p:nvPr/>
        </p:nvSpPr>
        <p:spPr>
          <a:xfrm>
            <a:off x="413766" y="1137179"/>
            <a:ext cx="10495026" cy="369332"/>
          </a:xfrm>
          <a:prstGeom prst="rect">
            <a:avLst/>
          </a:prstGeom>
          <a:noFill/>
        </p:spPr>
        <p:txBody>
          <a:bodyPr wrap="square">
            <a:spAutoFit/>
          </a:bodyPr>
          <a:lstStyle/>
          <a:p>
            <a:pPr marL="342900" indent="-342900">
              <a:buAutoNum type="arabicParenR"/>
            </a:pPr>
            <a:r>
              <a:rPr lang="en-US" b="1" i="0" dirty="0">
                <a:effectLst/>
                <a:latin typeface="Calibri" panose="020F0502020204030204" pitchFamily="34" charset="0"/>
                <a:ea typeface="Calibri" panose="020F0502020204030204" pitchFamily="34" charset="0"/>
                <a:cs typeface="Calibri" panose="020F0502020204030204" pitchFamily="34" charset="0"/>
              </a:rPr>
              <a:t>Facial </a:t>
            </a:r>
            <a:r>
              <a:rPr lang="en-US" b="1" dirty="0">
                <a:latin typeface="Calibri" panose="020F0502020204030204" pitchFamily="34" charset="0"/>
                <a:ea typeface="Calibri" panose="020F0502020204030204" pitchFamily="34" charset="0"/>
                <a:cs typeface="Calibri" panose="020F0502020204030204" pitchFamily="34" charset="0"/>
              </a:rPr>
              <a:t>E</a:t>
            </a:r>
            <a:r>
              <a:rPr lang="en-US" b="1" i="0" dirty="0">
                <a:effectLst/>
                <a:latin typeface="Calibri" panose="020F0502020204030204" pitchFamily="34" charset="0"/>
                <a:ea typeface="Calibri" panose="020F0502020204030204" pitchFamily="34" charset="0"/>
                <a:cs typeface="Calibri" panose="020F0502020204030204" pitchFamily="34" charset="0"/>
              </a:rPr>
              <a:t>motion recognition</a:t>
            </a:r>
            <a:r>
              <a:rPr lang="en-US" dirty="0">
                <a:latin typeface="Calibri" panose="020F0502020204030204" pitchFamily="34" charset="0"/>
                <a:ea typeface="Calibri" panose="020F050202020403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ADE3C1AB-4F27-4FAA-1E96-398499567377}"/>
              </a:ext>
            </a:extLst>
          </p:cNvPr>
          <p:cNvSpPr txBox="1"/>
          <p:nvPr/>
        </p:nvSpPr>
        <p:spPr>
          <a:xfrm>
            <a:off x="596775" y="1534780"/>
            <a:ext cx="10129005" cy="646331"/>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 ResNet-18: the best performances with 71,25% in the test datasets. </a:t>
            </a:r>
          </a:p>
          <a:p>
            <a:r>
              <a:rPr lang="en-US" dirty="0">
                <a:latin typeface="Calibri" panose="020F0502020204030204" pitchFamily="34" charset="0"/>
                <a:ea typeface="Calibri" panose="020F0502020204030204" pitchFamily="34" charset="0"/>
                <a:cs typeface="Calibri" panose="020F0502020204030204" pitchFamily="34" charset="0"/>
              </a:rPr>
              <a:t>-&gt; </a:t>
            </a:r>
            <a:r>
              <a:rPr lang="en-US" b="0" i="0" dirty="0">
                <a:effectLst/>
                <a:latin typeface="Calibri" panose="020F0502020204030204" pitchFamily="34" charset="0"/>
                <a:ea typeface="Calibri" panose="020F0502020204030204" pitchFamily="34" charset="0"/>
                <a:cs typeface="Calibri" panose="020F0502020204030204" pitchFamily="34" charset="0"/>
              </a:rPr>
              <a:t>The model recognized emotions equally or slightly better than humans did ( 65% ±5%).</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CB7691B-0B40-8E94-419A-BA7D949F5BD1}"/>
              </a:ext>
            </a:extLst>
          </p:cNvPr>
          <p:cNvSpPr txBox="1"/>
          <p:nvPr/>
        </p:nvSpPr>
        <p:spPr>
          <a:xfrm>
            <a:off x="596775" y="2209380"/>
            <a:ext cx="10129005" cy="369332"/>
          </a:xfrm>
          <a:prstGeom prst="rect">
            <a:avLst/>
          </a:prstGeom>
          <a:noFill/>
        </p:spPr>
        <p:txBody>
          <a:bodyPr wrap="square">
            <a:spAutoFit/>
          </a:bodyPr>
          <a:lstStyle/>
          <a:p>
            <a:r>
              <a:rPr lang="en-US" b="0" i="0" dirty="0">
                <a:effectLst/>
                <a:latin typeface="Calibri" panose="020F0502020204030204" pitchFamily="34" charset="0"/>
                <a:ea typeface="Calibri" panose="020F0502020204030204" pitchFamily="34" charset="0"/>
                <a:cs typeface="Calibri" panose="020F0502020204030204" pitchFamily="34" charset="0"/>
              </a:rPr>
              <a:t> - Future work: try some stronger model like: </a:t>
            </a:r>
            <a:r>
              <a:rPr lang="en-US" b="1" i="0" dirty="0">
                <a:effectLst/>
                <a:latin typeface="Calibri" panose="020F0502020204030204" pitchFamily="34" charset="0"/>
                <a:ea typeface="Calibri" panose="020F0502020204030204" pitchFamily="34" charset="0"/>
                <a:cs typeface="Calibri" panose="020F0502020204030204" pitchFamily="34" charset="0"/>
              </a:rPr>
              <a:t>Residual Masking Network</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err="1">
                <a:effectLst/>
                <a:latin typeface="Calibri" panose="020F0502020204030204" pitchFamily="34" charset="0"/>
                <a:ea typeface="Calibri" panose="020F0502020204030204" pitchFamily="34" charset="0"/>
                <a:cs typeface="Calibri" panose="020F0502020204030204" pitchFamily="34" charset="0"/>
              </a:rPr>
              <a:t>PAtt</a:t>
            </a:r>
            <a:r>
              <a:rPr lang="en-US" b="1" i="0" dirty="0">
                <a:effectLst/>
                <a:latin typeface="Calibri" panose="020F0502020204030204" pitchFamily="34" charset="0"/>
                <a:ea typeface="Calibri" panose="020F0502020204030204" pitchFamily="34" charset="0"/>
                <a:cs typeface="Calibri" panose="020F0502020204030204" pitchFamily="34" charset="0"/>
              </a:rPr>
              <a:t>-Lite</a:t>
            </a:r>
            <a:r>
              <a:rPr lang="en-US" b="0" i="0" dirty="0">
                <a:effectLst/>
                <a:latin typeface="Calibri" panose="020F0502020204030204" pitchFamily="34" charset="0"/>
                <a:ea typeface="Calibri" panose="020F0502020204030204" pitchFamily="34" charset="0"/>
                <a:cs typeface="Calibri" panose="020F0502020204030204" pitchFamily="34" charset="0"/>
              </a:rPr>
              <a:t>, </a:t>
            </a:r>
            <a:r>
              <a:rPr lang="en-US" b="1" i="0" dirty="0" err="1">
                <a:effectLst/>
                <a:latin typeface="Calibri" panose="020F0502020204030204" pitchFamily="34" charset="0"/>
                <a:ea typeface="Calibri" panose="020F0502020204030204" pitchFamily="34" charset="0"/>
                <a:cs typeface="Calibri" panose="020F0502020204030204" pitchFamily="34" charset="0"/>
              </a:rPr>
              <a:t>EmoNeXt</a:t>
            </a:r>
            <a:r>
              <a:rPr lang="en-US" b="0" i="0" dirty="0">
                <a:effectLst/>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0B7062B-BD4F-7067-E74C-41C7218153E3}"/>
              </a:ext>
            </a:extLst>
          </p:cNvPr>
          <p:cNvSpPr txBox="1"/>
          <p:nvPr/>
        </p:nvSpPr>
        <p:spPr>
          <a:xfrm>
            <a:off x="413766" y="2919802"/>
            <a:ext cx="10495026" cy="369332"/>
          </a:xfrm>
          <a:prstGeom prst="rect">
            <a:avLst/>
          </a:prstGeom>
          <a:noFill/>
        </p:spPr>
        <p:txBody>
          <a:bodyPr wrap="square">
            <a:spAutoFit/>
          </a:bodyPr>
          <a:lstStyle/>
          <a:p>
            <a:r>
              <a:rPr lang="en-US" b="1">
                <a:latin typeface="Calibri" panose="020F0502020204030204" pitchFamily="34" charset="0"/>
                <a:ea typeface="Calibri" panose="020F0502020204030204" pitchFamily="34" charset="0"/>
                <a:cs typeface="Calibri" panose="020F0502020204030204" pitchFamily="34" charset="0"/>
              </a:rPr>
              <a:t>2)   Age Gender Recognition </a:t>
            </a:r>
            <a:r>
              <a:rPr lang="en-US">
                <a:latin typeface="Calibri" panose="020F0502020204030204" pitchFamily="34" charset="0"/>
                <a:ea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7BC9E29B-C831-87D9-D08C-5262B4FD58F3}"/>
              </a:ext>
            </a:extLst>
          </p:cNvPr>
          <p:cNvSpPr txBox="1"/>
          <p:nvPr/>
        </p:nvSpPr>
        <p:spPr>
          <a:xfrm>
            <a:off x="596775" y="3429000"/>
            <a:ext cx="10312015"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 ResNet-34 excels in Age and Gender Prediction with a balanced Mean Absolute Error for age and Binary </a:t>
            </a:r>
            <a:r>
              <a:rPr lang="en-US" dirty="0" err="1">
                <a:latin typeface="Calibri" panose="020F0502020204030204" pitchFamily="34" charset="0"/>
                <a:cs typeface="Calibri" panose="020F0502020204030204" pitchFamily="34" charset="0"/>
              </a:rPr>
              <a:t>Crossentropy</a:t>
            </a:r>
            <a:r>
              <a:rPr lang="en-US" dirty="0">
                <a:latin typeface="Calibri" panose="020F0502020204030204" pitchFamily="34" charset="0"/>
                <a:cs typeface="Calibri" panose="020F0502020204030204" pitchFamily="34" charset="0"/>
              </a:rPr>
              <a:t> for gender, making it a promising choice for simultaneous recognition tasks.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F87D025-D772-B7B9-B2D0-E9A0B2D51722}"/>
              </a:ext>
            </a:extLst>
          </p:cNvPr>
          <p:cNvSpPr txBox="1"/>
          <p:nvPr/>
        </p:nvSpPr>
        <p:spPr>
          <a:xfrm>
            <a:off x="413766" y="4517759"/>
            <a:ext cx="10495026" cy="369332"/>
          </a:xfrm>
          <a:prstGeom prst="rect">
            <a:avLst/>
          </a:prstGeom>
          <a:noFill/>
        </p:spPr>
        <p:txBody>
          <a:bodyPr wrap="square">
            <a:spAutoFit/>
          </a:bodyPr>
          <a:lstStyle/>
          <a:p>
            <a:r>
              <a:rPr lang="en-US" b="1">
                <a:latin typeface="Calibri" panose="020F0502020204030204" pitchFamily="34" charset="0"/>
                <a:ea typeface="Calibri" panose="020F0502020204030204" pitchFamily="34" charset="0"/>
                <a:cs typeface="Calibri" panose="020F0502020204030204" pitchFamily="34" charset="0"/>
              </a:rPr>
              <a:t>3)   Face Detection Task</a:t>
            </a:r>
            <a:r>
              <a:rPr lang="en-US">
                <a:latin typeface="Calibri" panose="020F0502020204030204" pitchFamily="34" charset="0"/>
                <a:ea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3CD81A40-E8C0-8CEB-DA1D-89D4B13BD0F9}"/>
              </a:ext>
            </a:extLst>
          </p:cNvPr>
          <p:cNvSpPr txBox="1"/>
          <p:nvPr/>
        </p:nvSpPr>
        <p:spPr>
          <a:xfrm>
            <a:off x="697491" y="4980790"/>
            <a:ext cx="10796778" cy="646331"/>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YOLOv5 excels on both training and validation sets, showcasing high precision, recall, and </a:t>
            </a:r>
            <a:r>
              <a:rPr lang="en-US" dirty="0" err="1">
                <a:latin typeface="Calibri" panose="020F0502020204030204" pitchFamily="34" charset="0"/>
                <a:ea typeface="Calibri" panose="020F0502020204030204" pitchFamily="34" charset="0"/>
                <a:cs typeface="Calibri" panose="020F0502020204030204" pitchFamily="34" charset="0"/>
              </a:rPr>
              <a:t>mAP</a:t>
            </a:r>
            <a:r>
              <a:rPr lang="en-US" dirty="0">
                <a:latin typeface="Calibri" panose="020F0502020204030204" pitchFamily="34" charset="0"/>
                <a:ea typeface="Calibri" panose="020F0502020204030204" pitchFamily="34" charset="0"/>
                <a:cs typeface="Calibri" panose="020F0502020204030204" pitchFamily="34" charset="0"/>
              </a:rPr>
              <a:t> scores. </a:t>
            </a:r>
          </a:p>
          <a:p>
            <a:r>
              <a:rPr lang="en-US" dirty="0">
                <a:latin typeface="Calibri" panose="020F0502020204030204" pitchFamily="34" charset="0"/>
                <a:ea typeface="Calibri" panose="020F0502020204030204" pitchFamily="34" charset="0"/>
                <a:cs typeface="Calibri" panose="020F0502020204030204" pitchFamily="34" charset="0"/>
              </a:rPr>
              <a:t>- Its consistent performance suggests effective avoidance of overfitting and strong generalization capabilities.</a:t>
            </a:r>
          </a:p>
        </p:txBody>
      </p:sp>
    </p:spTree>
    <p:extLst>
      <p:ext uri="{BB962C8B-B14F-4D97-AF65-F5344CB8AC3E}">
        <p14:creationId xmlns:p14="http://schemas.microsoft.com/office/powerpoint/2010/main" val="2069851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88FBB-7F1C-17E0-6D6C-8372455C5FAF}"/>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5E7B524E-4198-D37B-1539-2876A822C6C6}"/>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74E1B300-5343-68CB-7A67-64E5C5752CA7}"/>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853A4683-309E-AD8B-6511-879BCAE86B73}"/>
              </a:ext>
            </a:extLst>
          </p:cNvPr>
          <p:cNvSpPr txBox="1"/>
          <p:nvPr/>
        </p:nvSpPr>
        <p:spPr>
          <a:xfrm>
            <a:off x="411891" y="1084648"/>
            <a:ext cx="4596712"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a:latin typeface="Lato"/>
              </a:rPr>
              <a:t>Introduction</a:t>
            </a:r>
          </a:p>
          <a:p>
            <a:pPr marL="342900" indent="-342900" algn="l">
              <a:buAutoNum type="arabicPeriod"/>
            </a:pPr>
            <a:r>
              <a:rPr lang="vi-VN" sz="2400" b="1">
                <a:latin typeface="Lato"/>
              </a:rPr>
              <a:t>Dataset</a:t>
            </a:r>
          </a:p>
          <a:p>
            <a:pPr marL="342900" indent="-342900">
              <a:buAutoNum type="arabicPeriod"/>
            </a:pPr>
            <a:r>
              <a:rPr lang="vi-VN" sz="2400" b="1">
                <a:latin typeface="Lato"/>
              </a:rPr>
              <a:t>Data Preprocessing</a:t>
            </a:r>
          </a:p>
          <a:p>
            <a:pPr marL="342900" indent="-342900">
              <a:buAutoNum type="arabicPeriod"/>
            </a:pPr>
            <a:r>
              <a:rPr lang="vi-VN" sz="2400" b="1">
                <a:latin typeface="Lato"/>
              </a:rPr>
              <a:t>Modelling</a:t>
            </a:r>
          </a:p>
          <a:p>
            <a:pPr marL="342900" indent="-342900">
              <a:buAutoNum type="arabicPeriod"/>
            </a:pPr>
            <a:r>
              <a:rPr lang="vi-VN" sz="2400" b="1">
                <a:latin typeface="Lato"/>
              </a:rPr>
              <a:t>Experiment and Result</a:t>
            </a:r>
          </a:p>
          <a:p>
            <a:pPr marL="342900" indent="-342900">
              <a:buAutoNum type="arabicPeriod"/>
            </a:pPr>
            <a:r>
              <a:rPr lang="vi-VN" sz="2400" b="1">
                <a:latin typeface="Lato"/>
              </a:rPr>
              <a:t>Conclusion and Future Work</a:t>
            </a:r>
          </a:p>
          <a:p>
            <a:pPr marL="342900" indent="-342900">
              <a:buAutoNum type="arabicPeriod"/>
            </a:pPr>
            <a:r>
              <a:rPr lang="vi-VN" sz="2400" b="1">
                <a:solidFill>
                  <a:srgbClr val="C00000"/>
                </a:solidFill>
                <a:latin typeface="Lato"/>
              </a:rPr>
              <a:t>References </a:t>
            </a:r>
          </a:p>
          <a:p>
            <a:pPr marL="342900" indent="-342900">
              <a:buAutoNum type="arabicPeriod"/>
            </a:pPr>
            <a:endParaRPr lang="vi-VN" b="1">
              <a:latin typeface="Arial"/>
            </a:endParaRPr>
          </a:p>
        </p:txBody>
      </p:sp>
    </p:spTree>
    <p:extLst>
      <p:ext uri="{BB962C8B-B14F-4D97-AF65-F5344CB8AC3E}">
        <p14:creationId xmlns:p14="http://schemas.microsoft.com/office/powerpoint/2010/main" val="3709165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973AC-3C53-5BE8-2BBC-C75F0DDFD352}"/>
            </a:ext>
          </a:extLst>
        </p:cNvPr>
        <p:cNvGrpSpPr/>
        <p:nvPr/>
      </p:nvGrpSpPr>
      <p:grpSpPr>
        <a:xfrm>
          <a:off x="0" y="0"/>
          <a:ext cx="0" cy="0"/>
          <a:chOff x="0" y="0"/>
          <a:chExt cx="0" cy="0"/>
        </a:xfrm>
      </p:grpSpPr>
      <p:sp>
        <p:nvSpPr>
          <p:cNvPr id="315" name="TextShape 1">
            <a:extLst>
              <a:ext uri="{FF2B5EF4-FFF2-40B4-BE49-F238E27FC236}">
                <a16:creationId xmlns:a16="http://schemas.microsoft.com/office/drawing/2014/main" id="{6412CCF0-F95B-DA79-42C1-64696B54D50C}"/>
              </a:ext>
            </a:extLst>
          </p:cNvPr>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2" name="TextShape 1">
            <a:extLst>
              <a:ext uri="{FF2B5EF4-FFF2-40B4-BE49-F238E27FC236}">
                <a16:creationId xmlns:a16="http://schemas.microsoft.com/office/drawing/2014/main" id="{CF128E44-9675-DE9F-F02F-24D8140EF5E4}"/>
              </a:ext>
            </a:extLst>
          </p:cNvPr>
          <p:cNvSpPr txBox="1"/>
          <p:nvPr/>
        </p:nvSpPr>
        <p:spPr>
          <a:xfrm>
            <a:off x="165024"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cs typeface="Arial"/>
              </a:rPr>
              <a:t>References </a:t>
            </a:r>
          </a:p>
        </p:txBody>
      </p:sp>
      <p:sp>
        <p:nvSpPr>
          <p:cNvPr id="4" name="TextBox 3">
            <a:extLst>
              <a:ext uri="{FF2B5EF4-FFF2-40B4-BE49-F238E27FC236}">
                <a16:creationId xmlns:a16="http://schemas.microsoft.com/office/drawing/2014/main" id="{75276003-223D-C1C6-63EE-5EFCBF46DFA3}"/>
              </a:ext>
            </a:extLst>
          </p:cNvPr>
          <p:cNvSpPr txBox="1"/>
          <p:nvPr/>
        </p:nvSpPr>
        <p:spPr>
          <a:xfrm>
            <a:off x="733806" y="1206563"/>
            <a:ext cx="9836658" cy="646331"/>
          </a:xfrm>
          <a:prstGeom prst="rect">
            <a:avLst/>
          </a:prstGeom>
          <a:noFill/>
        </p:spPr>
        <p:txBody>
          <a:bodyPr wrap="square">
            <a:spAutoFit/>
          </a:bodyPr>
          <a:lstStyle/>
          <a:p>
            <a:r>
              <a:rPr lang="en-US"/>
              <a:t>[1] He, </a:t>
            </a:r>
            <a:r>
              <a:rPr lang="en-US" err="1"/>
              <a:t>Kaiming</a:t>
            </a:r>
            <a:r>
              <a:rPr lang="en-US"/>
              <a:t> and Zhang, </a:t>
            </a:r>
            <a:r>
              <a:rPr lang="en-US" err="1"/>
              <a:t>Xiangyu</a:t>
            </a:r>
            <a:r>
              <a:rPr lang="en-US"/>
              <a:t> and Ren, </a:t>
            </a:r>
            <a:r>
              <a:rPr lang="en-US" err="1"/>
              <a:t>Shaoqing</a:t>
            </a:r>
            <a:r>
              <a:rPr lang="en-US"/>
              <a:t> and Sun, Jian (2016): </a:t>
            </a:r>
            <a:r>
              <a:rPr lang="en-US">
                <a:hlinkClick r:id="rId2"/>
              </a:rPr>
              <a:t>https://arxiv.org/abs/1512.03385v1</a:t>
            </a:r>
            <a:r>
              <a:rPr lang="en-US"/>
              <a:t>   </a:t>
            </a:r>
          </a:p>
        </p:txBody>
      </p:sp>
      <p:sp>
        <p:nvSpPr>
          <p:cNvPr id="6" name="TextBox 5">
            <a:extLst>
              <a:ext uri="{FF2B5EF4-FFF2-40B4-BE49-F238E27FC236}">
                <a16:creationId xmlns:a16="http://schemas.microsoft.com/office/drawing/2014/main" id="{0AFB4669-C770-4D93-3549-B3E3CFAE0CEA}"/>
              </a:ext>
            </a:extLst>
          </p:cNvPr>
          <p:cNvSpPr txBox="1"/>
          <p:nvPr/>
        </p:nvSpPr>
        <p:spPr>
          <a:xfrm>
            <a:off x="733806" y="2045046"/>
            <a:ext cx="8849106" cy="646331"/>
          </a:xfrm>
          <a:prstGeom prst="rect">
            <a:avLst/>
          </a:prstGeom>
          <a:noFill/>
        </p:spPr>
        <p:txBody>
          <a:bodyPr wrap="square">
            <a:spAutoFit/>
          </a:bodyPr>
          <a:lstStyle/>
          <a:p>
            <a:r>
              <a:rPr lang="en-US"/>
              <a:t>[2] Zhang, Aston and Lipton, Zachary C and Li, Mu and </a:t>
            </a:r>
            <a:r>
              <a:rPr lang="en-US" err="1"/>
              <a:t>Smola</a:t>
            </a:r>
            <a:r>
              <a:rPr lang="en-US"/>
              <a:t>, Alexander J (2023): </a:t>
            </a:r>
            <a:r>
              <a:rPr lang="en-US">
                <a:hlinkClick r:id="rId3"/>
              </a:rPr>
              <a:t>https://d2l.ai/</a:t>
            </a:r>
            <a:r>
              <a:rPr lang="en-US"/>
              <a:t> </a:t>
            </a:r>
          </a:p>
        </p:txBody>
      </p:sp>
      <p:sp>
        <p:nvSpPr>
          <p:cNvPr id="9" name="TextBox 8">
            <a:extLst>
              <a:ext uri="{FF2B5EF4-FFF2-40B4-BE49-F238E27FC236}">
                <a16:creationId xmlns:a16="http://schemas.microsoft.com/office/drawing/2014/main" id="{470C59EE-0496-9717-D6D7-4B08B62E9A4B}"/>
              </a:ext>
            </a:extLst>
          </p:cNvPr>
          <p:cNvSpPr txBox="1"/>
          <p:nvPr/>
        </p:nvSpPr>
        <p:spPr>
          <a:xfrm>
            <a:off x="733806" y="2883529"/>
            <a:ext cx="8958834" cy="369332"/>
          </a:xfrm>
          <a:prstGeom prst="rect">
            <a:avLst/>
          </a:prstGeom>
          <a:noFill/>
        </p:spPr>
        <p:txBody>
          <a:bodyPr wrap="square">
            <a:spAutoFit/>
          </a:bodyPr>
          <a:lstStyle/>
          <a:p>
            <a:r>
              <a:rPr lang="en-US"/>
              <a:t>[3] </a:t>
            </a:r>
            <a:r>
              <a:rPr lang="en-US" err="1"/>
              <a:t>Ultralytics</a:t>
            </a:r>
            <a:r>
              <a:rPr lang="en-US"/>
              <a:t>: </a:t>
            </a:r>
            <a:r>
              <a:rPr lang="en-US">
                <a:hlinkClick r:id="rId4"/>
              </a:rPr>
              <a:t>https://docs.ultralytics.com/yolov5/tutorials/architecture_description/</a:t>
            </a:r>
            <a:r>
              <a:rPr lang="en-US"/>
              <a:t> </a:t>
            </a:r>
          </a:p>
        </p:txBody>
      </p:sp>
      <p:sp>
        <p:nvSpPr>
          <p:cNvPr id="14" name="TextBox 13">
            <a:extLst>
              <a:ext uri="{FF2B5EF4-FFF2-40B4-BE49-F238E27FC236}">
                <a16:creationId xmlns:a16="http://schemas.microsoft.com/office/drawing/2014/main" id="{9C987B82-204F-AD71-9A8A-CF5F133F97A1}"/>
              </a:ext>
            </a:extLst>
          </p:cNvPr>
          <p:cNvSpPr txBox="1"/>
          <p:nvPr/>
        </p:nvSpPr>
        <p:spPr>
          <a:xfrm>
            <a:off x="733806" y="3445013"/>
            <a:ext cx="9260586" cy="369332"/>
          </a:xfrm>
          <a:prstGeom prst="rect">
            <a:avLst/>
          </a:prstGeom>
          <a:noFill/>
        </p:spPr>
        <p:txBody>
          <a:bodyPr wrap="square">
            <a:spAutoFit/>
          </a:bodyPr>
          <a:lstStyle/>
          <a:p>
            <a:r>
              <a:rPr lang="en-US"/>
              <a:t>[4] </a:t>
            </a:r>
            <a:r>
              <a:rPr lang="en-US" err="1"/>
              <a:t>Khaireddin</a:t>
            </a:r>
            <a:r>
              <a:rPr lang="en-US"/>
              <a:t>, Yousif and Chen, </a:t>
            </a:r>
            <a:r>
              <a:rPr lang="en-US" err="1"/>
              <a:t>Zhuofa</a:t>
            </a:r>
            <a:r>
              <a:rPr lang="en-US"/>
              <a:t>(2021): </a:t>
            </a:r>
            <a:r>
              <a:rPr lang="en-US">
                <a:hlinkClick r:id="rId5"/>
              </a:rPr>
              <a:t>https://arxiv.org/abs/2105.03588</a:t>
            </a:r>
            <a:r>
              <a:rPr lang="en-US"/>
              <a:t> </a:t>
            </a:r>
          </a:p>
        </p:txBody>
      </p:sp>
      <p:sp>
        <p:nvSpPr>
          <p:cNvPr id="19" name="TextBox 18">
            <a:extLst>
              <a:ext uri="{FF2B5EF4-FFF2-40B4-BE49-F238E27FC236}">
                <a16:creationId xmlns:a16="http://schemas.microsoft.com/office/drawing/2014/main" id="{F2EF63DC-CAAA-C23D-EFF4-0FF659D766AD}"/>
              </a:ext>
            </a:extLst>
          </p:cNvPr>
          <p:cNvSpPr txBox="1"/>
          <p:nvPr/>
        </p:nvSpPr>
        <p:spPr>
          <a:xfrm>
            <a:off x="733806" y="4006497"/>
            <a:ext cx="9260586" cy="646331"/>
          </a:xfrm>
          <a:prstGeom prst="rect">
            <a:avLst/>
          </a:prstGeom>
          <a:noFill/>
        </p:spPr>
        <p:txBody>
          <a:bodyPr wrap="square">
            <a:spAutoFit/>
          </a:bodyPr>
          <a:lstStyle/>
          <a:p>
            <a:r>
              <a:rPr lang="en-US"/>
              <a:t>[5] Human Faces (Object Detection) Dataset Kaggle: </a:t>
            </a:r>
            <a:r>
              <a:rPr lang="en-US">
                <a:hlinkClick r:id="rId6"/>
              </a:rPr>
              <a:t>https://www.kaggle.com/datasets/sbaghbidi/human-faces-object-detection</a:t>
            </a:r>
            <a:r>
              <a:rPr lang="en-US"/>
              <a:t>  </a:t>
            </a:r>
          </a:p>
        </p:txBody>
      </p:sp>
      <p:sp>
        <p:nvSpPr>
          <p:cNvPr id="21" name="TextBox 20">
            <a:extLst>
              <a:ext uri="{FF2B5EF4-FFF2-40B4-BE49-F238E27FC236}">
                <a16:creationId xmlns:a16="http://schemas.microsoft.com/office/drawing/2014/main" id="{1A28D909-AA6D-66A8-DE42-3ED9F3AF202B}"/>
              </a:ext>
            </a:extLst>
          </p:cNvPr>
          <p:cNvSpPr txBox="1"/>
          <p:nvPr/>
        </p:nvSpPr>
        <p:spPr>
          <a:xfrm>
            <a:off x="733806" y="4861928"/>
            <a:ext cx="9763506" cy="646331"/>
          </a:xfrm>
          <a:prstGeom prst="rect">
            <a:avLst/>
          </a:prstGeom>
          <a:noFill/>
        </p:spPr>
        <p:txBody>
          <a:bodyPr wrap="square">
            <a:spAutoFit/>
          </a:bodyPr>
          <a:lstStyle/>
          <a:p>
            <a:r>
              <a:rPr lang="en-US"/>
              <a:t>[6] FER2013 Datasets Kaggle: </a:t>
            </a:r>
            <a:r>
              <a:rPr lang="en-US">
                <a:hlinkClick r:id="rId7"/>
              </a:rPr>
              <a:t>https://www.kaggle.com/datasets/ashishpatel26/facial-expression-recognitionferchallenge?rvi=1</a:t>
            </a:r>
            <a:r>
              <a:rPr lang="en-US"/>
              <a:t> </a:t>
            </a:r>
          </a:p>
        </p:txBody>
      </p:sp>
      <p:sp>
        <p:nvSpPr>
          <p:cNvPr id="23" name="TextBox 22">
            <a:extLst>
              <a:ext uri="{FF2B5EF4-FFF2-40B4-BE49-F238E27FC236}">
                <a16:creationId xmlns:a16="http://schemas.microsoft.com/office/drawing/2014/main" id="{0DFF29E2-7D24-F401-E87E-2530BF0FA08F}"/>
              </a:ext>
            </a:extLst>
          </p:cNvPr>
          <p:cNvSpPr txBox="1"/>
          <p:nvPr/>
        </p:nvSpPr>
        <p:spPr>
          <a:xfrm>
            <a:off x="733806" y="5700856"/>
            <a:ext cx="8446770" cy="369332"/>
          </a:xfrm>
          <a:prstGeom prst="rect">
            <a:avLst/>
          </a:prstGeom>
          <a:noFill/>
        </p:spPr>
        <p:txBody>
          <a:bodyPr wrap="square">
            <a:spAutoFit/>
          </a:bodyPr>
          <a:lstStyle/>
          <a:p>
            <a:r>
              <a:rPr lang="en-US"/>
              <a:t>[7] UTK-Face Dataset: </a:t>
            </a:r>
            <a:r>
              <a:rPr lang="en-US">
                <a:hlinkClick r:id="rId8"/>
              </a:rPr>
              <a:t>https://www.kaggle.com/datasets/jangedoo/utkface-new</a:t>
            </a:r>
            <a:r>
              <a:rPr lang="en-US"/>
              <a:t> </a:t>
            </a:r>
          </a:p>
        </p:txBody>
      </p:sp>
    </p:spTree>
    <p:extLst>
      <p:ext uri="{BB962C8B-B14F-4D97-AF65-F5344CB8AC3E}">
        <p14:creationId xmlns:p14="http://schemas.microsoft.com/office/powerpoint/2010/main" val="3033771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5756400" y="2824200"/>
            <a:ext cx="5136480" cy="9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6000" b="1" strike="noStrike" spc="-1">
                <a:solidFill>
                  <a:srgbClr val="C00000"/>
                </a:solidFill>
                <a:latin typeface="Lato"/>
                <a:ea typeface="Lato"/>
              </a:rPr>
              <a:t>THANK YOU !</a:t>
            </a:r>
            <a:endParaRPr lang="en-US" sz="6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2">
            <a:extLst>
              <a:ext uri="{FF2B5EF4-FFF2-40B4-BE49-F238E27FC236}">
                <a16:creationId xmlns:a16="http://schemas.microsoft.com/office/drawing/2014/main" id="{08CE0627-EDD6-0771-917C-C69B41A3982F}"/>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Introduction </a:t>
            </a:r>
          </a:p>
          <a:p>
            <a:endParaRPr lang="en-US" sz="2800" b="1" spc="-1">
              <a:solidFill>
                <a:schemeClr val="bg1"/>
              </a:solidFill>
              <a:latin typeface="Lato"/>
            </a:endParaRPr>
          </a:p>
          <a:p>
            <a:endParaRPr lang="en-US" sz="2800" b="1" spc="-1">
              <a:solidFill>
                <a:schemeClr val="bg1"/>
              </a:solidFill>
              <a:latin typeface="Lato"/>
            </a:endParaRPr>
          </a:p>
        </p:txBody>
      </p:sp>
      <p:sp>
        <p:nvSpPr>
          <p:cNvPr id="2" name="TextBox 1">
            <a:extLst>
              <a:ext uri="{FF2B5EF4-FFF2-40B4-BE49-F238E27FC236}">
                <a16:creationId xmlns:a16="http://schemas.microsoft.com/office/drawing/2014/main" id="{4E4DAFD8-2062-D107-5082-C5CD32EB9330}"/>
              </a:ext>
            </a:extLst>
          </p:cNvPr>
          <p:cNvSpPr txBox="1"/>
          <p:nvPr/>
        </p:nvSpPr>
        <p:spPr>
          <a:xfrm>
            <a:off x="846667" y="1400847"/>
            <a:ext cx="10452484"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rPr>
              <a:t>Problem Statement:</a:t>
            </a:r>
          </a:p>
          <a:p>
            <a:r>
              <a:rPr lang="en-US" sz="2000">
                <a:latin typeface="Calibri"/>
                <a:ea typeface="+mn-lt"/>
                <a:cs typeface="+mn-lt"/>
              </a:rPr>
              <a:t>Developing a Facial analysis system, combining cutting-edge technologies for face detection, age estimation, gender classification, and facial emotion recognition</a:t>
            </a:r>
            <a:endParaRPr lang="en-US" sz="2000">
              <a:latin typeface="Calibri"/>
            </a:endParaRPr>
          </a:p>
          <a:p>
            <a:endParaRPr lang="en-US" sz="2000">
              <a:latin typeface="Calibri"/>
            </a:endParaRPr>
          </a:p>
          <a:p>
            <a:endParaRPr lang="en-US" sz="2000">
              <a:latin typeface="Calibri"/>
            </a:endParaRPr>
          </a:p>
          <a:p>
            <a:endParaRPr lang="en-US" sz="2000">
              <a:latin typeface="Calibri"/>
            </a:endParaRPr>
          </a:p>
        </p:txBody>
      </p:sp>
      <p:pic>
        <p:nvPicPr>
          <p:cNvPr id="3" name="Picture 2" descr="Retail Analytics with Computer Vision — Customer Profiling | by Skillcate  AI | Medium">
            <a:extLst>
              <a:ext uri="{FF2B5EF4-FFF2-40B4-BE49-F238E27FC236}">
                <a16:creationId xmlns:a16="http://schemas.microsoft.com/office/drawing/2014/main" id="{20C6DFDE-CFEE-5AE3-C327-0C8C0987B215}"/>
              </a:ext>
            </a:extLst>
          </p:cNvPr>
          <p:cNvPicPr>
            <a:picLocks noChangeAspect="1"/>
          </p:cNvPicPr>
          <p:nvPr/>
        </p:nvPicPr>
        <p:blipFill>
          <a:blip r:embed="rId2"/>
          <a:stretch>
            <a:fillRect/>
          </a:stretch>
        </p:blipFill>
        <p:spPr>
          <a:xfrm>
            <a:off x="2958413" y="2779122"/>
            <a:ext cx="6141926" cy="2529081"/>
          </a:xfrm>
          <a:prstGeom prst="rect">
            <a:avLst/>
          </a:prstGeom>
        </p:spPr>
      </p:pic>
      <p:sp>
        <p:nvSpPr>
          <p:cNvPr id="4" name="TextBox 3">
            <a:extLst>
              <a:ext uri="{FF2B5EF4-FFF2-40B4-BE49-F238E27FC236}">
                <a16:creationId xmlns:a16="http://schemas.microsoft.com/office/drawing/2014/main" id="{03B8C26D-7C82-95C8-54E8-AB67521EA496}"/>
              </a:ext>
            </a:extLst>
          </p:cNvPr>
          <p:cNvSpPr txBox="1"/>
          <p:nvPr/>
        </p:nvSpPr>
        <p:spPr>
          <a:xfrm>
            <a:off x="2756811" y="5488692"/>
            <a:ext cx="68308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ea typeface="+mn-lt"/>
                <a:cs typeface="+mn-lt"/>
              </a:rPr>
              <a:t>https://medium.com/@skillcate/age-gender-emotion-detection-using-cnn-in-keras-5aa7172316cf</a:t>
            </a:r>
            <a:endParaRPr 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7BC7D-7026-B2F5-6BD0-7173ABBC2770}"/>
            </a:ext>
          </a:extLst>
        </p:cNvPr>
        <p:cNvGrpSpPr/>
        <p:nvPr/>
      </p:nvGrpSpPr>
      <p:grpSpPr>
        <a:xfrm>
          <a:off x="0" y="0"/>
          <a:ext cx="0" cy="0"/>
          <a:chOff x="0" y="0"/>
          <a:chExt cx="0" cy="0"/>
        </a:xfrm>
      </p:grpSpPr>
      <p:sp>
        <p:nvSpPr>
          <p:cNvPr id="310" name="Freeform 1">
            <a:extLst>
              <a:ext uri="{FF2B5EF4-FFF2-40B4-BE49-F238E27FC236}">
                <a16:creationId xmlns:a16="http://schemas.microsoft.com/office/drawing/2014/main" id="{EA2E7CA4-9588-C7BD-8935-C14F714DE1E9}"/>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US"/>
          </a:p>
        </p:txBody>
      </p:sp>
      <p:sp>
        <p:nvSpPr>
          <p:cNvPr id="3" name="TextShape 2">
            <a:extLst>
              <a:ext uri="{FF2B5EF4-FFF2-40B4-BE49-F238E27FC236}">
                <a16:creationId xmlns:a16="http://schemas.microsoft.com/office/drawing/2014/main" id="{02A997AE-A4BF-4CCE-7952-CB6D0E6C7AFD}"/>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Outline </a:t>
            </a:r>
          </a:p>
          <a:p>
            <a:endParaRPr lang="en-US" sz="2800" b="1" spc="-1">
              <a:solidFill>
                <a:schemeClr val="bg1"/>
              </a:solidFill>
              <a:latin typeface="Lato"/>
            </a:endParaRPr>
          </a:p>
        </p:txBody>
      </p:sp>
      <p:sp>
        <p:nvSpPr>
          <p:cNvPr id="4" name="Hộp Văn bản 3">
            <a:extLst>
              <a:ext uri="{FF2B5EF4-FFF2-40B4-BE49-F238E27FC236}">
                <a16:creationId xmlns:a16="http://schemas.microsoft.com/office/drawing/2014/main" id="{2F658B92-A798-1B65-9692-3819EF6AF36F}"/>
              </a:ext>
            </a:extLst>
          </p:cNvPr>
          <p:cNvSpPr txBox="1"/>
          <p:nvPr/>
        </p:nvSpPr>
        <p:spPr>
          <a:xfrm>
            <a:off x="411891" y="1084648"/>
            <a:ext cx="4596712"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vi-VN" sz="2400" b="1" err="1">
                <a:latin typeface="Lato"/>
              </a:rPr>
              <a:t>Introduction</a:t>
            </a:r>
            <a:endParaRPr lang="vi-VN" sz="2400" b="1">
              <a:latin typeface="Lato"/>
            </a:endParaRPr>
          </a:p>
          <a:p>
            <a:pPr marL="342900" indent="-342900" algn="l">
              <a:buAutoNum type="arabicPeriod"/>
            </a:pPr>
            <a:r>
              <a:rPr lang="vi-VN" sz="2400" b="1" err="1">
                <a:solidFill>
                  <a:srgbClr val="C00000"/>
                </a:solidFill>
                <a:latin typeface="Lato"/>
              </a:rPr>
              <a:t>Dataset</a:t>
            </a:r>
            <a:endParaRPr lang="vi-VN" sz="2400" b="1">
              <a:solidFill>
                <a:srgbClr val="C00000"/>
              </a:solidFill>
              <a:latin typeface="Lato"/>
            </a:endParaRPr>
          </a:p>
          <a:p>
            <a:pPr marL="342900" indent="-342900">
              <a:buAutoNum type="arabicPeriod"/>
            </a:pPr>
            <a:r>
              <a:rPr lang="vi-VN" sz="2400" b="1" err="1">
                <a:latin typeface="Lato"/>
              </a:rPr>
              <a:t>Data</a:t>
            </a:r>
            <a:r>
              <a:rPr lang="vi-VN" sz="2400" b="1">
                <a:latin typeface="Lato"/>
              </a:rPr>
              <a:t> </a:t>
            </a:r>
            <a:r>
              <a:rPr lang="vi-VN" sz="2400" b="1" err="1">
                <a:latin typeface="Lato"/>
              </a:rPr>
              <a:t>Preprocessing</a:t>
            </a:r>
            <a:endParaRPr lang="vi-VN" sz="2400" b="1">
              <a:latin typeface="Lato"/>
            </a:endParaRPr>
          </a:p>
          <a:p>
            <a:pPr marL="342900" indent="-342900">
              <a:buAutoNum type="arabicPeriod"/>
            </a:pPr>
            <a:r>
              <a:rPr lang="vi-VN" sz="2400" b="1" err="1">
                <a:latin typeface="Lato"/>
              </a:rPr>
              <a:t>Modelling</a:t>
            </a:r>
            <a:endParaRPr lang="vi-VN" sz="2400" b="1">
              <a:latin typeface="Lato"/>
            </a:endParaRPr>
          </a:p>
          <a:p>
            <a:pPr marL="342900" indent="-342900">
              <a:buAutoNum type="arabicPeriod"/>
            </a:pPr>
            <a:r>
              <a:rPr lang="vi-VN" sz="2400" b="1" err="1">
                <a:latin typeface="Lato"/>
              </a:rPr>
              <a:t>Experiment</a:t>
            </a:r>
            <a:r>
              <a:rPr lang="vi-VN" sz="2400" b="1">
                <a:latin typeface="Lato"/>
              </a:rPr>
              <a:t> </a:t>
            </a:r>
            <a:r>
              <a:rPr lang="vi-VN" sz="2400" b="1" err="1">
                <a:latin typeface="Lato"/>
              </a:rPr>
              <a:t>and</a:t>
            </a:r>
            <a:r>
              <a:rPr lang="vi-VN" sz="2400" b="1">
                <a:latin typeface="Lato"/>
              </a:rPr>
              <a:t> </a:t>
            </a:r>
            <a:r>
              <a:rPr lang="vi-VN" sz="2400" b="1" err="1">
                <a:latin typeface="Lato"/>
              </a:rPr>
              <a:t>Result</a:t>
            </a:r>
            <a:endParaRPr lang="vi-VN" sz="2400" b="1">
              <a:latin typeface="Lato"/>
            </a:endParaRPr>
          </a:p>
          <a:p>
            <a:pPr marL="342900" indent="-342900">
              <a:buAutoNum type="arabicPeriod"/>
            </a:pPr>
            <a:r>
              <a:rPr lang="vi-VN" sz="2400" b="1" err="1">
                <a:latin typeface="Lato"/>
              </a:rPr>
              <a:t>Conclusion</a:t>
            </a:r>
            <a:r>
              <a:rPr lang="vi-VN" sz="2400" b="1">
                <a:latin typeface="Lato"/>
              </a:rPr>
              <a:t> </a:t>
            </a:r>
            <a:r>
              <a:rPr lang="vi-VN" sz="2400" b="1" err="1">
                <a:latin typeface="Lato"/>
              </a:rPr>
              <a:t>and</a:t>
            </a:r>
            <a:r>
              <a:rPr lang="vi-VN" sz="2400" b="1">
                <a:latin typeface="Lato"/>
              </a:rPr>
              <a:t> </a:t>
            </a:r>
            <a:r>
              <a:rPr lang="vi-VN" sz="2400" b="1" err="1">
                <a:latin typeface="Lato"/>
              </a:rPr>
              <a:t>Future</a:t>
            </a:r>
            <a:r>
              <a:rPr lang="vi-VN" sz="2400" b="1">
                <a:latin typeface="Lato"/>
              </a:rPr>
              <a:t> </a:t>
            </a:r>
            <a:r>
              <a:rPr lang="vi-VN" sz="2400" b="1" err="1">
                <a:latin typeface="Lato"/>
              </a:rPr>
              <a:t>Work</a:t>
            </a:r>
            <a:endParaRPr lang="vi-VN" sz="2400" b="1">
              <a:latin typeface="Lato"/>
            </a:endParaRPr>
          </a:p>
          <a:p>
            <a:pPr marL="342900" indent="-342900">
              <a:buAutoNum type="arabicPeriod"/>
            </a:pPr>
            <a:r>
              <a:rPr lang="vi-VN" sz="2400" b="1" err="1">
                <a:latin typeface="Lato"/>
              </a:rPr>
              <a:t>References</a:t>
            </a:r>
            <a:r>
              <a:rPr lang="vi-VN" sz="2400" b="1">
                <a:latin typeface="Lato"/>
              </a:rPr>
              <a:t> </a:t>
            </a:r>
          </a:p>
          <a:p>
            <a:endParaRPr lang="vi-VN" sz="2400" b="1">
              <a:latin typeface="Lato"/>
            </a:endParaRPr>
          </a:p>
          <a:p>
            <a:pPr marL="342900" indent="-342900">
              <a:buAutoNum type="arabicPeriod"/>
            </a:pPr>
            <a:endParaRPr lang="vi-VN" b="1"/>
          </a:p>
        </p:txBody>
      </p:sp>
    </p:spTree>
    <p:extLst>
      <p:ext uri="{BB962C8B-B14F-4D97-AF65-F5344CB8AC3E}">
        <p14:creationId xmlns:p14="http://schemas.microsoft.com/office/powerpoint/2010/main" val="206690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D26FA-35DA-B2C7-150D-B6DF2956800B}"/>
            </a:ext>
          </a:extLst>
        </p:cNvPr>
        <p:cNvGrpSpPr/>
        <p:nvPr/>
      </p:nvGrpSpPr>
      <p:grpSpPr>
        <a:xfrm>
          <a:off x="0" y="0"/>
          <a:ext cx="0" cy="0"/>
          <a:chOff x="0" y="0"/>
          <a:chExt cx="0" cy="0"/>
        </a:xfrm>
      </p:grpSpPr>
      <p:sp>
        <p:nvSpPr>
          <p:cNvPr id="6" name="TextShape 2">
            <a:extLst>
              <a:ext uri="{FF2B5EF4-FFF2-40B4-BE49-F238E27FC236}">
                <a16:creationId xmlns:a16="http://schemas.microsoft.com/office/drawing/2014/main" id="{0F4D947E-CB2F-75F1-4AFF-14DF204C7676}"/>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Dataset </a:t>
            </a:r>
          </a:p>
          <a:p>
            <a:endParaRPr lang="en-US" sz="2800" b="1" spc="-1">
              <a:solidFill>
                <a:schemeClr val="bg1"/>
              </a:solidFill>
              <a:latin typeface="Lato"/>
            </a:endParaRPr>
          </a:p>
          <a:p>
            <a:endParaRPr lang="en-US" sz="2800" b="1" spc="-1">
              <a:solidFill>
                <a:schemeClr val="bg1"/>
              </a:solidFill>
              <a:latin typeface="Lato"/>
            </a:endParaRPr>
          </a:p>
        </p:txBody>
      </p:sp>
      <p:pic>
        <p:nvPicPr>
          <p:cNvPr id="2" name="Hình ảnh 1" descr="Ảnh có chứa ảnh ghép tổng hợp, phụ nữ, trang phục, Mặt người&#10;&#10;Mô tả được tự động tạo">
            <a:extLst>
              <a:ext uri="{FF2B5EF4-FFF2-40B4-BE49-F238E27FC236}">
                <a16:creationId xmlns:a16="http://schemas.microsoft.com/office/drawing/2014/main" id="{BABB3336-FA24-5BB3-02CF-0F594078FF66}"/>
              </a:ext>
            </a:extLst>
          </p:cNvPr>
          <p:cNvPicPr>
            <a:picLocks noChangeAspect="1"/>
          </p:cNvPicPr>
          <p:nvPr/>
        </p:nvPicPr>
        <p:blipFill>
          <a:blip r:embed="rId3"/>
          <a:stretch>
            <a:fillRect/>
          </a:stretch>
        </p:blipFill>
        <p:spPr>
          <a:xfrm>
            <a:off x="3726690" y="1001386"/>
            <a:ext cx="4745149" cy="5150528"/>
          </a:xfrm>
          <a:prstGeom prst="rect">
            <a:avLst/>
          </a:prstGeom>
        </p:spPr>
      </p:pic>
      <p:sp>
        <p:nvSpPr>
          <p:cNvPr id="3" name="Hộp Văn bản 2">
            <a:extLst>
              <a:ext uri="{FF2B5EF4-FFF2-40B4-BE49-F238E27FC236}">
                <a16:creationId xmlns:a16="http://schemas.microsoft.com/office/drawing/2014/main" id="{697301D9-9250-177C-0C49-BBF576E3C36F}"/>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err="1">
                <a:latin typeface="Lato"/>
              </a:rPr>
              <a:t>Human</a:t>
            </a:r>
            <a:r>
              <a:rPr lang="vi-VN" sz="2400" b="1">
                <a:latin typeface="Lato"/>
              </a:rPr>
              <a:t> </a:t>
            </a:r>
            <a:r>
              <a:rPr lang="vi-VN" sz="2400" b="1" err="1">
                <a:latin typeface="Lato"/>
              </a:rPr>
              <a:t>Faces</a:t>
            </a:r>
            <a:r>
              <a:rPr lang="vi-VN" sz="2400" b="1">
                <a:latin typeface="Lato"/>
              </a:rPr>
              <a:t> :</a:t>
            </a:r>
            <a:endParaRPr lang="vi-VN"/>
          </a:p>
        </p:txBody>
      </p:sp>
    </p:spTree>
    <p:extLst>
      <p:ext uri="{BB962C8B-B14F-4D97-AF65-F5344CB8AC3E}">
        <p14:creationId xmlns:p14="http://schemas.microsoft.com/office/powerpoint/2010/main" val="208882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120C-A25A-BA70-3AF8-DFF4CC3CDF29}"/>
            </a:ext>
          </a:extLst>
        </p:cNvPr>
        <p:cNvGrpSpPr/>
        <p:nvPr/>
      </p:nvGrpSpPr>
      <p:grpSpPr>
        <a:xfrm>
          <a:off x="0" y="0"/>
          <a:ext cx="0" cy="0"/>
          <a:chOff x="0" y="0"/>
          <a:chExt cx="0" cy="0"/>
        </a:xfrm>
      </p:grpSpPr>
      <p:sp>
        <p:nvSpPr>
          <p:cNvPr id="6" name="TextShape 2">
            <a:extLst>
              <a:ext uri="{FF2B5EF4-FFF2-40B4-BE49-F238E27FC236}">
                <a16:creationId xmlns:a16="http://schemas.microsoft.com/office/drawing/2014/main" id="{4A947E08-30D9-4C64-E283-B74FFA2235E8}"/>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Dataset </a:t>
            </a:r>
          </a:p>
          <a:p>
            <a:endParaRPr lang="en-US" sz="2800" b="1" spc="-1">
              <a:solidFill>
                <a:schemeClr val="bg1"/>
              </a:solidFill>
              <a:latin typeface="Lato"/>
            </a:endParaRPr>
          </a:p>
          <a:p>
            <a:endParaRPr lang="en-US" sz="2800" b="1" spc="-1">
              <a:solidFill>
                <a:schemeClr val="bg1"/>
              </a:solidFill>
              <a:latin typeface="Lato"/>
            </a:endParaRPr>
          </a:p>
        </p:txBody>
      </p:sp>
      <p:pic>
        <p:nvPicPr>
          <p:cNvPr id="3" name="Hình ảnh 2" descr="Ảnh có chứa Mặt người, ảnh ghép tổng hợp, đàn ông, Trán&#10;&#10;Mô tả được tự động tạo">
            <a:extLst>
              <a:ext uri="{FF2B5EF4-FFF2-40B4-BE49-F238E27FC236}">
                <a16:creationId xmlns:a16="http://schemas.microsoft.com/office/drawing/2014/main" id="{E203D72E-E35B-33E8-54AF-A2ED5462AD59}"/>
              </a:ext>
            </a:extLst>
          </p:cNvPr>
          <p:cNvPicPr>
            <a:picLocks noChangeAspect="1"/>
          </p:cNvPicPr>
          <p:nvPr/>
        </p:nvPicPr>
        <p:blipFill>
          <a:blip r:embed="rId2"/>
          <a:stretch>
            <a:fillRect/>
          </a:stretch>
        </p:blipFill>
        <p:spPr>
          <a:xfrm>
            <a:off x="544045" y="1567487"/>
            <a:ext cx="5341213" cy="4514849"/>
          </a:xfrm>
          <a:prstGeom prst="rect">
            <a:avLst/>
          </a:prstGeom>
        </p:spPr>
      </p:pic>
      <p:pic>
        <p:nvPicPr>
          <p:cNvPr id="2" name="Hình ảnh 1" descr="Ảnh có chứa văn bản, ảnh chụp màn hình, Nhiều màu sắc, biểu đồ&#10;&#10;Mô tả được tự động tạo">
            <a:extLst>
              <a:ext uri="{FF2B5EF4-FFF2-40B4-BE49-F238E27FC236}">
                <a16:creationId xmlns:a16="http://schemas.microsoft.com/office/drawing/2014/main" id="{2BAD2844-F85B-8F67-31E9-997BF3E22D08}"/>
              </a:ext>
            </a:extLst>
          </p:cNvPr>
          <p:cNvPicPr>
            <a:picLocks noChangeAspect="1"/>
          </p:cNvPicPr>
          <p:nvPr/>
        </p:nvPicPr>
        <p:blipFill>
          <a:blip r:embed="rId3"/>
          <a:stretch>
            <a:fillRect/>
          </a:stretch>
        </p:blipFill>
        <p:spPr>
          <a:xfrm>
            <a:off x="5932571" y="1692442"/>
            <a:ext cx="5524500" cy="4114800"/>
          </a:xfrm>
          <a:prstGeom prst="rect">
            <a:avLst/>
          </a:prstGeom>
        </p:spPr>
      </p:pic>
      <p:sp>
        <p:nvSpPr>
          <p:cNvPr id="5" name="Hộp Văn bản 4">
            <a:extLst>
              <a:ext uri="{FF2B5EF4-FFF2-40B4-BE49-F238E27FC236}">
                <a16:creationId xmlns:a16="http://schemas.microsoft.com/office/drawing/2014/main" id="{BBAF68B2-3F72-2A6B-4596-94E317CBE79B}"/>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a:latin typeface="Lato"/>
              </a:rPr>
              <a:t>FER-2013:</a:t>
            </a:r>
          </a:p>
        </p:txBody>
      </p:sp>
    </p:spTree>
    <p:extLst>
      <p:ext uri="{BB962C8B-B14F-4D97-AF65-F5344CB8AC3E}">
        <p14:creationId xmlns:p14="http://schemas.microsoft.com/office/powerpoint/2010/main" val="253784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B552-A27D-DE95-C630-F993E0BBED40}"/>
            </a:ext>
          </a:extLst>
        </p:cNvPr>
        <p:cNvGrpSpPr/>
        <p:nvPr/>
      </p:nvGrpSpPr>
      <p:grpSpPr>
        <a:xfrm>
          <a:off x="0" y="0"/>
          <a:ext cx="0" cy="0"/>
          <a:chOff x="0" y="0"/>
          <a:chExt cx="0" cy="0"/>
        </a:xfrm>
      </p:grpSpPr>
      <p:sp>
        <p:nvSpPr>
          <p:cNvPr id="6" name="TextShape 2">
            <a:extLst>
              <a:ext uri="{FF2B5EF4-FFF2-40B4-BE49-F238E27FC236}">
                <a16:creationId xmlns:a16="http://schemas.microsoft.com/office/drawing/2014/main" id="{54A1160B-EEDD-709A-733B-5435D6C47E39}"/>
              </a:ext>
            </a:extLst>
          </p:cNvPr>
          <p:cNvSpPr txBox="1"/>
          <p:nvPr/>
        </p:nvSpPr>
        <p:spPr>
          <a:xfrm>
            <a:off x="270111" y="112680"/>
            <a:ext cx="11514240" cy="435600"/>
          </a:xfrm>
          <a:prstGeom prst="rect">
            <a:avLst/>
          </a:prstGeom>
          <a:noFill/>
          <a:ln>
            <a:noFill/>
          </a:ln>
        </p:spPr>
        <p:txBody>
          <a:bodyPr lIns="90000" tIns="45000" rIns="90000" bIns="45000" anchor="t">
            <a:noAutofit/>
          </a:bodyPr>
          <a:lstStyle/>
          <a:p>
            <a:r>
              <a:rPr lang="en-US" sz="2800" b="1" spc="-1">
                <a:solidFill>
                  <a:schemeClr val="bg1"/>
                </a:solidFill>
                <a:latin typeface="Lato"/>
              </a:rPr>
              <a:t>Dataset </a:t>
            </a:r>
          </a:p>
          <a:p>
            <a:endParaRPr lang="en-US" sz="2800" b="1" spc="-1">
              <a:solidFill>
                <a:schemeClr val="bg1"/>
              </a:solidFill>
              <a:latin typeface="Lato"/>
            </a:endParaRPr>
          </a:p>
          <a:p>
            <a:endParaRPr lang="en-US" sz="2800" b="1" spc="-1">
              <a:solidFill>
                <a:schemeClr val="bg1"/>
              </a:solidFill>
              <a:latin typeface="Lato"/>
            </a:endParaRPr>
          </a:p>
        </p:txBody>
      </p:sp>
      <p:pic>
        <p:nvPicPr>
          <p:cNvPr id="2" name="Hình ảnh 1" descr="Ảnh có chứa Mặt người, trang phục, cười, người&#10;&#10;Mô tả được tự động tạo">
            <a:extLst>
              <a:ext uri="{FF2B5EF4-FFF2-40B4-BE49-F238E27FC236}">
                <a16:creationId xmlns:a16="http://schemas.microsoft.com/office/drawing/2014/main" id="{B88DC4F0-1740-F2BB-2831-AC4C83493666}"/>
              </a:ext>
            </a:extLst>
          </p:cNvPr>
          <p:cNvPicPr>
            <a:picLocks noChangeAspect="1"/>
          </p:cNvPicPr>
          <p:nvPr/>
        </p:nvPicPr>
        <p:blipFill>
          <a:blip r:embed="rId2"/>
          <a:stretch>
            <a:fillRect/>
          </a:stretch>
        </p:blipFill>
        <p:spPr>
          <a:xfrm>
            <a:off x="2796466" y="1471553"/>
            <a:ext cx="6465902" cy="4314387"/>
          </a:xfrm>
          <a:prstGeom prst="rect">
            <a:avLst/>
          </a:prstGeom>
        </p:spPr>
      </p:pic>
      <p:sp>
        <p:nvSpPr>
          <p:cNvPr id="4" name="Hộp Văn bản 3">
            <a:extLst>
              <a:ext uri="{FF2B5EF4-FFF2-40B4-BE49-F238E27FC236}">
                <a16:creationId xmlns:a16="http://schemas.microsoft.com/office/drawing/2014/main" id="{435F9B45-6F66-0782-28F3-0DFD2C4D46C8}"/>
              </a:ext>
            </a:extLst>
          </p:cNvPr>
          <p:cNvSpPr txBox="1"/>
          <p:nvPr/>
        </p:nvSpPr>
        <p:spPr>
          <a:xfrm>
            <a:off x="914400" y="100263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b="1">
                <a:latin typeface="Lato"/>
              </a:rPr>
              <a:t>UTK-</a:t>
            </a:r>
            <a:r>
              <a:rPr lang="vi-VN" sz="2400" b="1" err="1">
                <a:latin typeface="Lato"/>
              </a:rPr>
              <a:t>Face</a:t>
            </a:r>
            <a:r>
              <a:rPr lang="vi-VN" sz="2400" b="1">
                <a:latin typeface="Lato"/>
              </a:rPr>
              <a:t>: </a:t>
            </a:r>
          </a:p>
        </p:txBody>
      </p:sp>
    </p:spTree>
    <p:extLst>
      <p:ext uri="{BB962C8B-B14F-4D97-AF65-F5344CB8AC3E}">
        <p14:creationId xmlns:p14="http://schemas.microsoft.com/office/powerpoint/2010/main" val="228403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TotalTime>
  <Words>1772</Words>
  <Application>Microsoft Macintosh PowerPoint</Application>
  <PresentationFormat>Widescreen</PresentationFormat>
  <Paragraphs>317</Paragraphs>
  <Slides>49</Slides>
  <Notes>14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49</vt:i4>
      </vt:variant>
    </vt:vector>
  </HeadingPairs>
  <TitlesOfParts>
    <vt:vector size="61" baseType="lpstr">
      <vt:lpstr>Arial</vt:lpstr>
      <vt:lpstr>Arial,Sans-Serif</vt:lpstr>
      <vt:lpstr>Calibri</vt:lpstr>
      <vt:lpstr>Courier New</vt:lpstr>
      <vt:lpstr>Lato</vt:lpstr>
      <vt:lpstr>Symbol</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Phong TT &amp; QTTH</dc:creator>
  <dc:description/>
  <cp:lastModifiedBy>Hoàng Đạt</cp:lastModifiedBy>
  <cp:revision>87</cp:revision>
  <dcterms:created xsi:type="dcterms:W3CDTF">2020-12-31T09:57:48Z</dcterms:created>
  <dcterms:modified xsi:type="dcterms:W3CDTF">2023-12-27T09:05:43Z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0x0101004F531634775FD1439D5B67291EFE2AD4</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